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0"/>
  </p:notesMasterIdLst>
  <p:sldIdLst>
    <p:sldId id="284" r:id="rId5"/>
    <p:sldId id="277" r:id="rId6"/>
    <p:sldId id="270" r:id="rId7"/>
    <p:sldId id="271" r:id="rId8"/>
    <p:sldId id="278" r:id="rId9"/>
    <p:sldId id="272" r:id="rId10"/>
    <p:sldId id="279" r:id="rId11"/>
    <p:sldId id="287" r:id="rId12"/>
    <p:sldId id="280" r:id="rId13"/>
    <p:sldId id="281" r:id="rId14"/>
    <p:sldId id="273" r:id="rId15"/>
    <p:sldId id="274" r:id="rId16"/>
    <p:sldId id="269" r:id="rId17"/>
    <p:sldId id="282"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idi S Z R (FCES)" initials="ZSZR(" lastIdx="2" clrIdx="0">
    <p:extLst>
      <p:ext uri="{19B8F6BF-5375-455C-9EA6-DF929625EA0E}">
        <p15:presenceInfo xmlns:p15="http://schemas.microsoft.com/office/powerpoint/2012/main" userId="Zaidi S Z R (FC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D9452F-FB19-49DD-8ADB-7BDE1757327B}" v="1" dt="2020-11-29T15:18:38.129"/>
    <p1510:client id="{8254232D-CB6A-4491-B49D-2C31495FB1D8}" v="20" dt="2020-11-29T15:23:18.908"/>
    <p1510:client id="{CA08EE7E-6BE8-42E1-9205-E526C6C7066A}" v="112" dt="2020-11-29T19:29:56.349"/>
    <p1510:client id="{CE52FE39-9B4E-4134-AE57-D12CCE53EDC0}" v="12" dt="2020-11-29T15:20:50.171"/>
    <p1510:client id="{E358FF7D-A9A0-404A-A110-031F902E415C}" v="33" dt="2020-11-29T15:30:40.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44" autoAdjust="0"/>
    <p:restoredTop sz="94660"/>
  </p:normalViewPr>
  <p:slideViewPr>
    <p:cSldViewPr snapToGrid="0">
      <p:cViewPr varScale="1">
        <p:scale>
          <a:sx n="67" d="100"/>
          <a:sy n="67" d="100"/>
        </p:scale>
        <p:origin x="6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5DA86-BC27-4164-9184-93055EACDF96}" type="datetimeFigureOut">
              <a:rPr lang="en-GB" smtClean="0"/>
              <a:t>29/11/2020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F0532-E151-4297-94C3-E57A42ECAA71}" type="slidenum">
              <a:rPr lang="en-GB" smtClean="0"/>
              <a:t>‹#›</a:t>
            </a:fld>
            <a:endParaRPr lang="en-GB"/>
          </a:p>
        </p:txBody>
      </p:sp>
    </p:spTree>
    <p:extLst>
      <p:ext uri="{BB962C8B-B14F-4D97-AF65-F5344CB8AC3E}">
        <p14:creationId xmlns:p14="http://schemas.microsoft.com/office/powerpoint/2010/main" val="4243737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66799B-BD7D-4A54-A129-3CAF075815AF}" type="datetimeFigureOut">
              <a:rPr lang="en-GB" smtClean="0"/>
              <a:t>29/11/2020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FB6198-4BD6-45E6-84CD-B30275824B8B}"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631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88619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946503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95001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339872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25778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916943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799B-BD7D-4A54-A129-3CAF075815AF}" type="datetimeFigureOut">
              <a:rPr lang="en-GB" smtClean="0"/>
              <a:t>29/11/2020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4137028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799B-BD7D-4A54-A129-3CAF075815AF}" type="datetimeFigureOut">
              <a:rPr lang="en-GB" smtClean="0"/>
              <a:t>29/11/2020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3948840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6799B-BD7D-4A54-A129-3CAF075815AF}" type="datetimeFigureOut">
              <a:rPr lang="en-GB" smtClean="0"/>
              <a:t>29/11/2020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4169717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66799B-BD7D-4A54-A129-3CAF075815AF}" type="datetimeFigureOut">
              <a:rPr lang="en-GB" smtClean="0"/>
              <a:t>29/11/2020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145678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66799B-BD7D-4A54-A129-3CAF075815AF}" type="datetimeFigureOut">
              <a:rPr lang="en-GB" smtClean="0"/>
              <a:t>29/11/2020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142344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66799B-BD7D-4A54-A129-3CAF075815AF}" type="datetimeFigureOut">
              <a:rPr lang="en-GB" smtClean="0"/>
              <a:t>29/11/2020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202718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66799B-BD7D-4A54-A129-3CAF075815AF}" type="datetimeFigureOut">
              <a:rPr lang="en-GB" smtClean="0"/>
              <a:t>29/11/2020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120806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66799B-BD7D-4A54-A129-3CAF075815AF}" type="datetimeFigureOut">
              <a:rPr lang="en-GB" smtClean="0"/>
              <a:t>29/11/2020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357257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6799B-BD7D-4A54-A129-3CAF075815AF}" type="datetimeFigureOut">
              <a:rPr lang="en-GB" smtClean="0"/>
              <a:t>29/11/2020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174053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6799B-BD7D-4A54-A129-3CAF075815AF}" type="datetimeFigureOut">
              <a:rPr lang="en-GB" smtClean="0"/>
              <a:t>29/11/2020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FB6198-4BD6-45E6-84CD-B30275824B8B}" type="slidenum">
              <a:rPr lang="en-GB" smtClean="0"/>
              <a:t>‹#›</a:t>
            </a:fld>
            <a:endParaRPr lang="en-GB"/>
          </a:p>
        </p:txBody>
      </p:sp>
    </p:spTree>
    <p:extLst>
      <p:ext uri="{BB962C8B-B14F-4D97-AF65-F5344CB8AC3E}">
        <p14:creationId xmlns:p14="http://schemas.microsoft.com/office/powerpoint/2010/main" val="68473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A70F276-1833-4A75-9C1D-A56E2295A68D}" type="datetimeFigureOut">
              <a:rPr lang="en-US" smtClean="0"/>
              <a:pPr/>
              <a:t>11/29/2020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solidFill>
                <a:srgbClr val="FFFFFF"/>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7881953"/>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42" r:id="rId15"/>
    <p:sldLayoutId id="2147483743" r:id="rId16"/>
    <p:sldLayoutId id="214748374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9.m4a"/><Relationship Id="rId1" Type="http://schemas.openxmlformats.org/officeDocument/2006/relationships/audio" Target="NULL" TargetMode="External"/><Relationship Id="rId6" Type="http://schemas.openxmlformats.org/officeDocument/2006/relationships/image" Target="../media/image23.jpeg"/><Relationship Id="rId5" Type="http://schemas.openxmlformats.org/officeDocument/2006/relationships/image" Target="../media/image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audio" Target="../media/media9.m4a"/><Relationship Id="rId3" Type="http://schemas.microsoft.com/office/2007/relationships/media" Target="../media/media7.m4a"/><Relationship Id="rId7" Type="http://schemas.microsoft.com/office/2007/relationships/media" Target="../media/media9.m4a"/><Relationship Id="rId12"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8.m4a"/><Relationship Id="rId11" Type="http://schemas.openxmlformats.org/officeDocument/2006/relationships/image" Target="../media/image12.png"/><Relationship Id="rId5" Type="http://schemas.microsoft.com/office/2007/relationships/media" Target="../media/media8.m4a"/><Relationship Id="rId10" Type="http://schemas.openxmlformats.org/officeDocument/2006/relationships/image" Target="../media/image11.tmp"/><Relationship Id="rId4" Type="http://schemas.openxmlformats.org/officeDocument/2006/relationships/audio" Target="../media/media7.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audio" Target="../media/media13.m4a"/><Relationship Id="rId3" Type="http://schemas.microsoft.com/office/2007/relationships/media" Target="../media/media11.m4a"/><Relationship Id="rId7" Type="http://schemas.microsoft.com/office/2007/relationships/media" Target="../media/media13.m4a"/><Relationship Id="rId12"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audio" Target="../media/media12.m4a"/><Relationship Id="rId11" Type="http://schemas.openxmlformats.org/officeDocument/2006/relationships/image" Target="../media/image14.png"/><Relationship Id="rId5" Type="http://schemas.microsoft.com/office/2007/relationships/media" Target="../media/media12.m4a"/><Relationship Id="rId10" Type="http://schemas.openxmlformats.org/officeDocument/2006/relationships/image" Target="../media/image13.png"/><Relationship Id="rId4" Type="http://schemas.openxmlformats.org/officeDocument/2006/relationships/audio" Target="../media/media11.m4a"/><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3000">
              <a:schemeClr val="bg2">
                <a:tint val="97000"/>
                <a:hueMod val="92000"/>
                <a:satMod val="169000"/>
                <a:lumMod val="164000"/>
              </a:schemeClr>
            </a:gs>
            <a:gs pos="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68EE1E33-DBA0-4C7F-AB12-8DBC4776870E}"/>
              </a:ext>
            </a:extLst>
          </p:cNvPr>
          <p:cNvPicPr>
            <a:picLocks noChangeAspect="1"/>
          </p:cNvPicPr>
          <p:nvPr/>
        </p:nvPicPr>
        <p:blipFill rotWithShape="1">
          <a:blip r:embed="rId2">
            <a:grayscl/>
          </a:blip>
          <a:srcRect t="15079" b="28671"/>
          <a:stretch/>
        </p:blipFill>
        <p:spPr>
          <a:xfrm>
            <a:off x="20" y="10"/>
            <a:ext cx="12191980" cy="6857990"/>
          </a:xfrm>
          <a:prstGeom prst="rect">
            <a:avLst/>
          </a:prstGeom>
          <a:gradFill>
            <a:gsLst>
              <a:gs pos="100000">
                <a:schemeClr val="bg2">
                  <a:tint val="97000"/>
                  <a:hueMod val="92000"/>
                  <a:satMod val="169000"/>
                  <a:lumMod val="164000"/>
                </a:schemeClr>
              </a:gs>
              <a:gs pos="100000">
                <a:schemeClr val="bg2">
                  <a:shade val="96000"/>
                  <a:satMod val="120000"/>
                  <a:lumMod val="90000"/>
                  <a:alpha val="0"/>
                </a:schemeClr>
              </a:gs>
            </a:gsLst>
            <a:lin ang="6120000" scaled="1"/>
          </a:gradFill>
          <a:ln>
            <a:noFill/>
          </a:ln>
        </p:spPr>
      </p:pic>
      <p:sp>
        <p:nvSpPr>
          <p:cNvPr id="23"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44D593-46D7-4D80-A6F4-B0ACD3CA4AF6}"/>
              </a:ext>
            </a:extLst>
          </p:cNvPr>
          <p:cNvSpPr>
            <a:spLocks noGrp="1"/>
          </p:cNvSpPr>
          <p:nvPr>
            <p:ph type="ctrTitle"/>
          </p:nvPr>
        </p:nvSpPr>
        <p:spPr>
          <a:xfrm>
            <a:off x="125188" y="3169576"/>
            <a:ext cx="6767736" cy="2486049"/>
          </a:xfrm>
          <a:effectLst>
            <a:glow rad="127000">
              <a:schemeClr val="tx1">
                <a:lumMod val="65000"/>
              </a:schemeClr>
            </a:glow>
          </a:effectLst>
        </p:spPr>
        <p:txBody>
          <a:bodyPr>
            <a:normAutofit/>
          </a:bodyPr>
          <a:lstStyle/>
          <a:p>
            <a:r>
              <a:rPr lang="en-GB" sz="4800"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Calibri" panose="020F0502020204030204" pitchFamily="34" charset="0"/>
              </a:rPr>
              <a:t>Recruitment and Training system</a:t>
            </a:r>
            <a:br>
              <a:rPr lang="en-GB" sz="4800" dirty="0">
                <a:effectLst>
                  <a:outerShdw blurRad="50800" dist="50800" dir="5400000" algn="ctr" rotWithShape="0">
                    <a:schemeClr val="bg1"/>
                  </a:outerShdw>
                </a:effectLst>
                <a:latin typeface="Calibri" panose="020F0502020204030204" pitchFamily="34" charset="0"/>
                <a:ea typeface="Calibri" panose="020F0502020204030204" pitchFamily="34" charset="0"/>
                <a:cs typeface="Times New Roman" panose="02020603050405020304" pitchFamily="18" charset="0"/>
              </a:rPr>
            </a:br>
            <a:endParaRPr lang="en-GB" dirty="0">
              <a:effectLst>
                <a:outerShdw blurRad="50800" dist="50800" dir="5400000" algn="ctr" rotWithShape="0">
                  <a:schemeClr val="bg1"/>
                </a:outerShdw>
              </a:effectLst>
            </a:endParaRPr>
          </a:p>
        </p:txBody>
      </p:sp>
      <p:grpSp>
        <p:nvGrpSpPr>
          <p:cNvPr id="25" name="Group 24">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26" name="Straight Connector 25">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a16="http://schemas.microsoft.com/office/drawing/2014/main" id="{C5B11574-6656-43DB-88EF-CF1F620BE3B8}"/>
              </a:ext>
            </a:extLst>
          </p:cNvPr>
          <p:cNvSpPr txBox="1"/>
          <p:nvPr/>
        </p:nvSpPr>
        <p:spPr>
          <a:xfrm>
            <a:off x="-902737" y="6217567"/>
            <a:ext cx="11791131" cy="646331"/>
          </a:xfrm>
          <a:prstGeom prst="rect">
            <a:avLst/>
          </a:prstGeom>
          <a:noFill/>
        </p:spPr>
        <p:txBody>
          <a:bodyPr wrap="square">
            <a:spAutoFit/>
          </a:bodyPr>
          <a:lstStyle/>
          <a:p>
            <a:pPr algn="ctr"/>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Zaki 30010702      Kerri–Anne 30014123</a:t>
            </a:r>
            <a:endParaRPr lang="en-GB" dirty="0"/>
          </a:p>
          <a:p>
            <a:pPr algn="ctr"/>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Saleh 30001162</a:t>
            </a:r>
            <a:r>
              <a:rPr lang="en-GB"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    </a:t>
            </a:r>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Hossam 30008722      </a:t>
            </a:r>
            <a:r>
              <a:rPr lang="en-GB" i="1" dirty="0">
                <a:effectLst>
                  <a:glow rad="127000">
                    <a:schemeClr val="bg1"/>
                  </a:glow>
                  <a:outerShdw blurRad="50800" dist="50800" dir="5400000" algn="ctr" rotWithShape="0">
                    <a:schemeClr val="bg1"/>
                  </a:outerShdw>
                </a:effectLst>
                <a:latin typeface="Abadi" panose="020B0604020104020204" pitchFamily="34" charset="0"/>
                <a:cs typeface="Times New Roman" panose="02020603050405020304" pitchFamily="18" charset="0"/>
              </a:rPr>
              <a:t>Luke 18030327</a:t>
            </a:r>
            <a:endParaRPr lang="en-GB" dirty="0">
              <a:effectLst>
                <a:glow rad="127000">
                  <a:schemeClr val="bg1"/>
                </a:glow>
                <a:outerShdw blurRad="50800" dist="50800" dir="5400000" algn="ctr" rotWithShape="0">
                  <a:schemeClr val="bg1"/>
                </a:outerShdw>
              </a:effectLst>
            </a:endParaRPr>
          </a:p>
        </p:txBody>
      </p:sp>
      <p:sp>
        <p:nvSpPr>
          <p:cNvPr id="3" name="TextBox 2">
            <a:extLst>
              <a:ext uri="{FF2B5EF4-FFF2-40B4-BE49-F238E27FC236}">
                <a16:creationId xmlns:a16="http://schemas.microsoft.com/office/drawing/2014/main" id="{84013725-6F24-4EC3-8F50-D3488BC9D7BB}"/>
              </a:ext>
            </a:extLst>
          </p:cNvPr>
          <p:cNvSpPr txBox="1"/>
          <p:nvPr/>
        </p:nvSpPr>
        <p:spPr>
          <a:xfrm>
            <a:off x="245757" y="4885944"/>
            <a:ext cx="2074032" cy="369332"/>
          </a:xfrm>
          <a:prstGeom prst="rect">
            <a:avLst/>
          </a:prstGeom>
          <a:noFill/>
        </p:spPr>
        <p:txBody>
          <a:bodyPr wrap="square" rtlCol="0">
            <a:spAutoFit/>
          </a:bodyPr>
          <a:lstStyle/>
          <a:p>
            <a:r>
              <a:rPr lang="en-GB" dirty="0">
                <a:effectLst>
                  <a:glow rad="127000">
                    <a:schemeClr val="bg1"/>
                  </a:glow>
                  <a:outerShdw blurRad="50800" dist="50800" dir="5400000" algn="ctr" rotWithShape="0">
                    <a:schemeClr val="bg1"/>
                  </a:outerShdw>
                </a:effectLst>
                <a:latin typeface="Abadi" panose="020B0604020104020204" pitchFamily="34" charset="0"/>
                <a:cs typeface="Times New Roman" panose="02020603050405020304" pitchFamily="18" charset="0"/>
              </a:rPr>
              <a:t>Group 2 Team 5</a:t>
            </a:r>
            <a:endParaRPr lang="en-GB" dirty="0"/>
          </a:p>
        </p:txBody>
      </p:sp>
    </p:spTree>
    <p:extLst>
      <p:ext uri="{BB962C8B-B14F-4D97-AF65-F5344CB8AC3E}">
        <p14:creationId xmlns:p14="http://schemas.microsoft.com/office/powerpoint/2010/main" val="573298239"/>
      </p:ext>
    </p:extLst>
  </p:cSld>
  <p:clrMapOvr>
    <a:masterClrMapping/>
  </p:clrMapOvr>
  <mc:AlternateContent xmlns:mc="http://schemas.openxmlformats.org/markup-compatibility/2006" xmlns:p14="http://schemas.microsoft.com/office/powerpoint/2010/main">
    <mc:Choice Requires="p14">
      <p:transition p14:dur="100" advTm="2500"/>
    </mc:Choice>
    <mc:Fallback xmlns="">
      <p:transition advTm="25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E526CE50-1980-4C22-B608-3ED3262CC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52" y="261068"/>
            <a:ext cx="8718096" cy="6309360"/>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a:extLst>
              <a:ext uri="{FF2B5EF4-FFF2-40B4-BE49-F238E27FC236}">
                <a16:creationId xmlns:a16="http://schemas.microsoft.com/office/drawing/2014/main" id="{A842F14B-9EC9-4826-9E80-910D6E1B0FFC}"/>
              </a:ext>
            </a:extLst>
          </p:cNvPr>
          <p:cNvSpPr/>
          <p:nvPr/>
        </p:nvSpPr>
        <p:spPr>
          <a:xfrm>
            <a:off x="0" y="0"/>
            <a:ext cx="3154017" cy="1537252"/>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6- GUI (UML)</a:t>
            </a:r>
            <a:r>
              <a:rPr lang="en-US" dirty="0"/>
              <a:t> </a:t>
            </a:r>
            <a:endParaRPr lang="en-GB" dirty="0"/>
          </a:p>
        </p:txBody>
      </p:sp>
      <p:sp>
        <p:nvSpPr>
          <p:cNvPr id="7" name="TextBox 6">
            <a:extLst>
              <a:ext uri="{FF2B5EF4-FFF2-40B4-BE49-F238E27FC236}">
                <a16:creationId xmlns:a16="http://schemas.microsoft.com/office/drawing/2014/main" id="{E280E46E-D468-4F9E-A3A2-0631DA19F6C4}"/>
              </a:ext>
            </a:extLst>
          </p:cNvPr>
          <p:cNvSpPr txBox="1"/>
          <p:nvPr/>
        </p:nvSpPr>
        <p:spPr>
          <a:xfrm>
            <a:off x="107852" y="3415748"/>
            <a:ext cx="2913644" cy="2308324"/>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UML of  GUI was created for the team to have a better understanding of the project so the design could be created  </a:t>
            </a:r>
            <a:endParaRPr lang="en-GB" sz="2400" dirty="0"/>
          </a:p>
        </p:txBody>
      </p:sp>
      <p:sp>
        <p:nvSpPr>
          <p:cNvPr id="8" name="TextBox 7">
            <a:extLst>
              <a:ext uri="{FF2B5EF4-FFF2-40B4-BE49-F238E27FC236}">
                <a16:creationId xmlns:a16="http://schemas.microsoft.com/office/drawing/2014/main" id="{FBB6524D-99F4-42CB-A29C-C38680AC9724}"/>
              </a:ext>
            </a:extLst>
          </p:cNvPr>
          <p:cNvSpPr txBox="1"/>
          <p:nvPr/>
        </p:nvSpPr>
        <p:spPr>
          <a:xfrm>
            <a:off x="0" y="6488668"/>
            <a:ext cx="6105378"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Zaki 30010702 </a:t>
            </a:r>
            <a:endParaRPr lang="en-GB" dirty="0"/>
          </a:p>
        </p:txBody>
      </p:sp>
      <p:pic>
        <p:nvPicPr>
          <p:cNvPr id="2" name="8">
            <a:hlinkClick r:id="" action="ppaction://media"/>
            <a:extLst>
              <a:ext uri="{FF2B5EF4-FFF2-40B4-BE49-F238E27FC236}">
                <a16:creationId xmlns:a16="http://schemas.microsoft.com/office/drawing/2014/main" id="{3744EE83-88EE-4C07-9CC8-E7D71A1AAF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2208" y="2301848"/>
            <a:ext cx="609600" cy="609600"/>
          </a:xfrm>
          <a:prstGeom prst="rect">
            <a:avLst/>
          </a:prstGeom>
        </p:spPr>
      </p:pic>
    </p:spTree>
    <p:extLst>
      <p:ext uri="{BB962C8B-B14F-4D97-AF65-F5344CB8AC3E}">
        <p14:creationId xmlns:p14="http://schemas.microsoft.com/office/powerpoint/2010/main" val="431534892"/>
      </p:ext>
    </p:extLst>
  </p:cSld>
  <p:clrMapOvr>
    <a:masterClrMapping/>
  </p:clrMapOvr>
  <p:transition spd="slow" advTm="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85E3C2-FD22-487C-8B2E-B37FF7E6C8C1}"/>
              </a:ext>
            </a:extLst>
          </p:cNvPr>
          <p:cNvGrpSpPr/>
          <p:nvPr/>
        </p:nvGrpSpPr>
        <p:grpSpPr>
          <a:xfrm>
            <a:off x="3604826" y="1705783"/>
            <a:ext cx="3375486" cy="2606821"/>
            <a:chOff x="2333625" y="2228848"/>
            <a:chExt cx="5009247" cy="3208579"/>
          </a:xfrm>
        </p:grpSpPr>
        <p:sp>
          <p:nvSpPr>
            <p:cNvPr id="11" name="Rectangle 10">
              <a:extLst>
                <a:ext uri="{FF2B5EF4-FFF2-40B4-BE49-F238E27FC236}">
                  <a16:creationId xmlns:a16="http://schemas.microsoft.com/office/drawing/2014/main" id="{ED9F4C54-DA27-43A0-BDB8-5AFF5F8F63B3}"/>
                </a:ext>
              </a:extLst>
            </p:cNvPr>
            <p:cNvSpPr/>
            <p:nvPr/>
          </p:nvSpPr>
          <p:spPr>
            <a:xfrm>
              <a:off x="2333625" y="2247901"/>
              <a:ext cx="5000625" cy="318952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7E7EEDF8-BD94-4059-AB33-AB970FA3B568}"/>
                </a:ext>
              </a:extLst>
            </p:cNvPr>
            <p:cNvSpPr/>
            <p:nvPr/>
          </p:nvSpPr>
          <p:spPr>
            <a:xfrm>
              <a:off x="4980672" y="2228848"/>
              <a:ext cx="2362200" cy="723901"/>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Guest</a:t>
              </a:r>
            </a:p>
          </p:txBody>
        </p:sp>
        <p:sp>
          <p:nvSpPr>
            <p:cNvPr id="13" name="Rectangle 12">
              <a:extLst>
                <a:ext uri="{FF2B5EF4-FFF2-40B4-BE49-F238E27FC236}">
                  <a16:creationId xmlns:a16="http://schemas.microsoft.com/office/drawing/2014/main" id="{8F40D895-4F7D-4D59-889E-5270F0E090C9}"/>
                </a:ext>
              </a:extLst>
            </p:cNvPr>
            <p:cNvSpPr/>
            <p:nvPr/>
          </p:nvSpPr>
          <p:spPr>
            <a:xfrm>
              <a:off x="4775773" y="3076091"/>
              <a:ext cx="1968990" cy="40501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41DC25C-A52D-471A-A7E7-3A7E73F452FD}"/>
                </a:ext>
              </a:extLst>
            </p:cNvPr>
            <p:cNvSpPr/>
            <p:nvPr/>
          </p:nvSpPr>
          <p:spPr>
            <a:xfrm>
              <a:off x="4454231" y="3671320"/>
              <a:ext cx="2188223" cy="31490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DF37A3D-96DF-4C45-834E-EBABEB68F173}"/>
                </a:ext>
              </a:extLst>
            </p:cNvPr>
            <p:cNvSpPr/>
            <p:nvPr/>
          </p:nvSpPr>
          <p:spPr>
            <a:xfrm>
              <a:off x="2403441" y="3592353"/>
              <a:ext cx="1968990" cy="48679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Password</a:t>
              </a:r>
            </a:p>
          </p:txBody>
        </p:sp>
        <p:sp>
          <p:nvSpPr>
            <p:cNvPr id="16" name="Rectangle 15">
              <a:extLst>
                <a:ext uri="{FF2B5EF4-FFF2-40B4-BE49-F238E27FC236}">
                  <a16:creationId xmlns:a16="http://schemas.microsoft.com/office/drawing/2014/main" id="{15935CE0-8275-44AE-8A89-829C0A344F00}"/>
                </a:ext>
              </a:extLst>
            </p:cNvPr>
            <p:cNvSpPr/>
            <p:nvPr/>
          </p:nvSpPr>
          <p:spPr>
            <a:xfrm>
              <a:off x="2382551" y="3001706"/>
              <a:ext cx="2257427" cy="43359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Username</a:t>
              </a:r>
            </a:p>
          </p:txBody>
        </p:sp>
        <p:sp>
          <p:nvSpPr>
            <p:cNvPr id="17" name="Rectangle 16">
              <a:extLst>
                <a:ext uri="{FF2B5EF4-FFF2-40B4-BE49-F238E27FC236}">
                  <a16:creationId xmlns:a16="http://schemas.microsoft.com/office/drawing/2014/main" id="{3E691866-43F8-482C-9FFE-58F887AD6C6A}"/>
                </a:ext>
              </a:extLst>
            </p:cNvPr>
            <p:cNvSpPr/>
            <p:nvPr/>
          </p:nvSpPr>
          <p:spPr>
            <a:xfrm>
              <a:off x="6269010" y="4308107"/>
              <a:ext cx="856266" cy="56493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BFD4A68-6236-4B3A-A281-10E23A10F834}"/>
                </a:ext>
              </a:extLst>
            </p:cNvPr>
            <p:cNvSpPr/>
            <p:nvPr/>
          </p:nvSpPr>
          <p:spPr>
            <a:xfrm>
              <a:off x="2364520" y="4242065"/>
              <a:ext cx="3736536" cy="67514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Terms and conditions</a:t>
              </a:r>
            </a:p>
          </p:txBody>
        </p:sp>
      </p:grpSp>
      <p:grpSp>
        <p:nvGrpSpPr>
          <p:cNvPr id="65" name="Group 64">
            <a:extLst>
              <a:ext uri="{FF2B5EF4-FFF2-40B4-BE49-F238E27FC236}">
                <a16:creationId xmlns:a16="http://schemas.microsoft.com/office/drawing/2014/main" id="{ADF221AE-C66E-4509-9792-749ABAD97CEB}"/>
              </a:ext>
            </a:extLst>
          </p:cNvPr>
          <p:cNvGrpSpPr/>
          <p:nvPr/>
        </p:nvGrpSpPr>
        <p:grpSpPr>
          <a:xfrm>
            <a:off x="7233028" y="1661434"/>
            <a:ext cx="3772935" cy="2651170"/>
            <a:chOff x="274215" y="3147371"/>
            <a:chExt cx="2875093" cy="2307813"/>
          </a:xfrm>
        </p:grpSpPr>
        <p:sp>
          <p:nvSpPr>
            <p:cNvPr id="28" name="Rectangle 27">
              <a:extLst>
                <a:ext uri="{FF2B5EF4-FFF2-40B4-BE49-F238E27FC236}">
                  <a16:creationId xmlns:a16="http://schemas.microsoft.com/office/drawing/2014/main" id="{1A6F5856-A320-48B6-80F3-F3291AA34B47}"/>
                </a:ext>
              </a:extLst>
            </p:cNvPr>
            <p:cNvSpPr/>
            <p:nvPr/>
          </p:nvSpPr>
          <p:spPr>
            <a:xfrm>
              <a:off x="274215" y="3147371"/>
              <a:ext cx="2863932" cy="23078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9" name="Rectangle 28">
              <a:extLst>
                <a:ext uri="{FF2B5EF4-FFF2-40B4-BE49-F238E27FC236}">
                  <a16:creationId xmlns:a16="http://schemas.microsoft.com/office/drawing/2014/main" id="{48D7369D-492A-4730-8B99-380867AE9413}"/>
                </a:ext>
              </a:extLst>
            </p:cNvPr>
            <p:cNvSpPr/>
            <p:nvPr/>
          </p:nvSpPr>
          <p:spPr>
            <a:xfrm>
              <a:off x="1758959" y="3151727"/>
              <a:ext cx="1390349" cy="4460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Guest</a:t>
              </a:r>
            </a:p>
          </p:txBody>
        </p:sp>
        <p:sp>
          <p:nvSpPr>
            <p:cNvPr id="30" name="Rectangle 29">
              <a:extLst>
                <a:ext uri="{FF2B5EF4-FFF2-40B4-BE49-F238E27FC236}">
                  <a16:creationId xmlns:a16="http://schemas.microsoft.com/office/drawing/2014/main" id="{EA9AC656-0943-4DD0-AAA4-140644EB9237}"/>
                </a:ext>
              </a:extLst>
            </p:cNvPr>
            <p:cNvSpPr/>
            <p:nvPr/>
          </p:nvSpPr>
          <p:spPr>
            <a:xfrm>
              <a:off x="1689772" y="3789899"/>
              <a:ext cx="1255799" cy="16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ECDB129-60F8-4F1E-AA37-1D0FA9E4B45B}"/>
                </a:ext>
              </a:extLst>
            </p:cNvPr>
            <p:cNvSpPr/>
            <p:nvPr/>
          </p:nvSpPr>
          <p:spPr>
            <a:xfrm>
              <a:off x="1689771" y="4086210"/>
              <a:ext cx="1255799" cy="16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F2B0B76-1D24-4707-976E-8AD8261B7FC9}"/>
                </a:ext>
              </a:extLst>
            </p:cNvPr>
            <p:cNvSpPr/>
            <p:nvPr/>
          </p:nvSpPr>
          <p:spPr>
            <a:xfrm>
              <a:off x="324448" y="4080589"/>
              <a:ext cx="1255799" cy="1643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Math test</a:t>
              </a:r>
            </a:p>
          </p:txBody>
        </p:sp>
        <p:sp>
          <p:nvSpPr>
            <p:cNvPr id="33" name="Rectangle 32">
              <a:extLst>
                <a:ext uri="{FF2B5EF4-FFF2-40B4-BE49-F238E27FC236}">
                  <a16:creationId xmlns:a16="http://schemas.microsoft.com/office/drawing/2014/main" id="{B1050DD7-A787-4600-97EC-B38CC6535E60}"/>
                </a:ext>
              </a:extLst>
            </p:cNvPr>
            <p:cNvSpPr/>
            <p:nvPr/>
          </p:nvSpPr>
          <p:spPr>
            <a:xfrm>
              <a:off x="303834" y="3781255"/>
              <a:ext cx="1255799" cy="1643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Interview</a:t>
              </a:r>
            </a:p>
          </p:txBody>
        </p:sp>
        <p:sp>
          <p:nvSpPr>
            <p:cNvPr id="34" name="Rectangle 33">
              <a:extLst>
                <a:ext uri="{FF2B5EF4-FFF2-40B4-BE49-F238E27FC236}">
                  <a16:creationId xmlns:a16="http://schemas.microsoft.com/office/drawing/2014/main" id="{A7A9242C-7E93-4361-980D-C5EAF9888947}"/>
                </a:ext>
              </a:extLst>
            </p:cNvPr>
            <p:cNvSpPr/>
            <p:nvPr/>
          </p:nvSpPr>
          <p:spPr>
            <a:xfrm>
              <a:off x="1750500" y="4399815"/>
              <a:ext cx="1185721" cy="237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94560C1-B6CC-40D4-8C61-FA0858C8C868}"/>
                </a:ext>
              </a:extLst>
            </p:cNvPr>
            <p:cNvSpPr/>
            <p:nvPr/>
          </p:nvSpPr>
          <p:spPr>
            <a:xfrm>
              <a:off x="294086" y="4313539"/>
              <a:ext cx="1388512" cy="3873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English test</a:t>
              </a:r>
            </a:p>
          </p:txBody>
        </p:sp>
      </p:grpSp>
      <p:sp>
        <p:nvSpPr>
          <p:cNvPr id="6" name="TextBox 5">
            <a:extLst>
              <a:ext uri="{FF2B5EF4-FFF2-40B4-BE49-F238E27FC236}">
                <a16:creationId xmlns:a16="http://schemas.microsoft.com/office/drawing/2014/main" id="{907E69B6-EC42-4C7A-873D-37EF2F72DA30}"/>
              </a:ext>
            </a:extLst>
          </p:cNvPr>
          <p:cNvSpPr txBox="1"/>
          <p:nvPr/>
        </p:nvSpPr>
        <p:spPr>
          <a:xfrm>
            <a:off x="614516" y="4510860"/>
            <a:ext cx="10962967" cy="1938992"/>
          </a:xfrm>
          <a:prstGeom prst="rect">
            <a:avLst/>
          </a:prstGeom>
          <a:noFill/>
        </p:spPr>
        <p:txBody>
          <a:bodyPr wrap="square">
            <a:spAutoFit/>
          </a:bodyPr>
          <a:lstStyle/>
          <a:p>
            <a:r>
              <a:rPr lang="en-GB" sz="2000" b="1" dirty="0">
                <a:latin typeface="Cambria Math" panose="02040503050406030204" pitchFamily="18" charset="0"/>
                <a:ea typeface="Cambria Math" panose="02040503050406030204" pitchFamily="18" charset="0"/>
              </a:rPr>
              <a:t>Users can sign into our system as a Guest or Admin.</a:t>
            </a:r>
          </a:p>
          <a:p>
            <a:endParaRPr lang="en-GB" sz="2000" b="1" dirty="0">
              <a:latin typeface="Cambria Math" panose="02040503050406030204" pitchFamily="18" charset="0"/>
              <a:ea typeface="Cambria Math" panose="02040503050406030204" pitchFamily="18" charset="0"/>
            </a:endParaRPr>
          </a:p>
          <a:p>
            <a:r>
              <a:rPr lang="en-GB" sz="2000" b="1" dirty="0">
                <a:latin typeface="Cambria Math" panose="02040503050406030204" pitchFamily="18" charset="0"/>
                <a:ea typeface="Cambria Math" panose="02040503050406030204" pitchFamily="18" charset="0"/>
              </a:rPr>
              <a:t>Guests need to agree to our Terms and Conditions before being allowed entry to the system. </a:t>
            </a:r>
          </a:p>
          <a:p>
            <a:endParaRPr lang="en-GB" sz="2000" b="1" dirty="0">
              <a:latin typeface="Cambria Math" panose="02040503050406030204" pitchFamily="18" charset="0"/>
              <a:ea typeface="Cambria Math" panose="02040503050406030204" pitchFamily="18" charset="0"/>
            </a:endParaRPr>
          </a:p>
          <a:p>
            <a:r>
              <a:rPr lang="en-GB" sz="2000" b="1" dirty="0">
                <a:latin typeface="Cambria Math" panose="02040503050406030204" pitchFamily="18" charset="0"/>
                <a:ea typeface="Cambria Math" panose="02040503050406030204" pitchFamily="18" charset="0"/>
              </a:rPr>
              <a:t>They will need to complete interview type questions, a Math test and an English test as part of the recruitment process.</a:t>
            </a:r>
          </a:p>
        </p:txBody>
      </p:sp>
      <p:sp>
        <p:nvSpPr>
          <p:cNvPr id="3" name="Rectangle 2">
            <a:extLst>
              <a:ext uri="{FF2B5EF4-FFF2-40B4-BE49-F238E27FC236}">
                <a16:creationId xmlns:a16="http://schemas.microsoft.com/office/drawing/2014/main" id="{68923A16-7F06-435F-B5BA-D53292EE409F}"/>
              </a:ext>
            </a:extLst>
          </p:cNvPr>
          <p:cNvSpPr/>
          <p:nvPr/>
        </p:nvSpPr>
        <p:spPr>
          <a:xfrm>
            <a:off x="5563186" y="-8573"/>
            <a:ext cx="6628814"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6- GUI Design</a:t>
            </a:r>
            <a:r>
              <a:rPr lang="en-US" dirty="0"/>
              <a:t> </a:t>
            </a:r>
            <a:endParaRPr lang="en-GB" dirty="0"/>
          </a:p>
        </p:txBody>
      </p:sp>
      <p:sp>
        <p:nvSpPr>
          <p:cNvPr id="9" name="TextBox 8">
            <a:extLst>
              <a:ext uri="{FF2B5EF4-FFF2-40B4-BE49-F238E27FC236}">
                <a16:creationId xmlns:a16="http://schemas.microsoft.com/office/drawing/2014/main" id="{A570EA81-C64D-4CF9-86CC-A930ED01C37A}"/>
              </a:ext>
            </a:extLst>
          </p:cNvPr>
          <p:cNvSpPr txBox="1"/>
          <p:nvPr/>
        </p:nvSpPr>
        <p:spPr>
          <a:xfrm>
            <a:off x="9782940" y="6470092"/>
            <a:ext cx="3589086" cy="369332"/>
          </a:xfrm>
          <a:prstGeom prst="rect">
            <a:avLst/>
          </a:prstGeom>
          <a:noFill/>
        </p:spPr>
        <p:txBody>
          <a:bodyPr wrap="square" rtlCol="0">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Kerri–Anne 30014123</a:t>
            </a:r>
            <a:endParaRPr lang="en-GB" dirty="0"/>
          </a:p>
        </p:txBody>
      </p:sp>
      <p:grpSp>
        <p:nvGrpSpPr>
          <p:cNvPr id="36" name="Group 35">
            <a:extLst>
              <a:ext uri="{FF2B5EF4-FFF2-40B4-BE49-F238E27FC236}">
                <a16:creationId xmlns:a16="http://schemas.microsoft.com/office/drawing/2014/main" id="{EEFD1249-DD09-4B4A-A052-6EB1A7FD92AB}"/>
              </a:ext>
            </a:extLst>
          </p:cNvPr>
          <p:cNvGrpSpPr/>
          <p:nvPr/>
        </p:nvGrpSpPr>
        <p:grpSpPr>
          <a:xfrm>
            <a:off x="116164" y="1683608"/>
            <a:ext cx="3375486" cy="2606821"/>
            <a:chOff x="2333625" y="2228848"/>
            <a:chExt cx="5009247" cy="3208579"/>
          </a:xfrm>
        </p:grpSpPr>
        <p:sp>
          <p:nvSpPr>
            <p:cNvPr id="37" name="Rectangle 36">
              <a:extLst>
                <a:ext uri="{FF2B5EF4-FFF2-40B4-BE49-F238E27FC236}">
                  <a16:creationId xmlns:a16="http://schemas.microsoft.com/office/drawing/2014/main" id="{0163C5D1-15E8-4509-8612-50540562AA52}"/>
                </a:ext>
              </a:extLst>
            </p:cNvPr>
            <p:cNvSpPr/>
            <p:nvPr/>
          </p:nvSpPr>
          <p:spPr>
            <a:xfrm>
              <a:off x="2333625" y="2247901"/>
              <a:ext cx="5000625" cy="318952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8" name="Rectangle 37">
              <a:extLst>
                <a:ext uri="{FF2B5EF4-FFF2-40B4-BE49-F238E27FC236}">
                  <a16:creationId xmlns:a16="http://schemas.microsoft.com/office/drawing/2014/main" id="{90E4C383-9E5F-4C54-BA49-FF1900BBE8AD}"/>
                </a:ext>
              </a:extLst>
            </p:cNvPr>
            <p:cNvSpPr/>
            <p:nvPr/>
          </p:nvSpPr>
          <p:spPr>
            <a:xfrm>
              <a:off x="5200299" y="2228848"/>
              <a:ext cx="2142573" cy="591399"/>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Main page</a:t>
              </a:r>
            </a:p>
          </p:txBody>
        </p:sp>
      </p:grpSp>
      <p:sp>
        <p:nvSpPr>
          <p:cNvPr id="20" name="Rectangle 19">
            <a:extLst>
              <a:ext uri="{FF2B5EF4-FFF2-40B4-BE49-F238E27FC236}">
                <a16:creationId xmlns:a16="http://schemas.microsoft.com/office/drawing/2014/main" id="{791ABEFE-01CB-430D-862D-56A9189915F1}"/>
              </a:ext>
            </a:extLst>
          </p:cNvPr>
          <p:cNvSpPr/>
          <p:nvPr/>
        </p:nvSpPr>
        <p:spPr>
          <a:xfrm>
            <a:off x="101518" y="2037435"/>
            <a:ext cx="1941951" cy="220431"/>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Guest </a:t>
            </a:r>
          </a:p>
        </p:txBody>
      </p:sp>
      <p:sp>
        <p:nvSpPr>
          <p:cNvPr id="19" name="Rectangle 18">
            <a:extLst>
              <a:ext uri="{FF2B5EF4-FFF2-40B4-BE49-F238E27FC236}">
                <a16:creationId xmlns:a16="http://schemas.microsoft.com/office/drawing/2014/main" id="{24339BC7-38BD-471E-9FCE-C40950E05F4A}"/>
              </a:ext>
            </a:extLst>
          </p:cNvPr>
          <p:cNvSpPr/>
          <p:nvPr/>
        </p:nvSpPr>
        <p:spPr>
          <a:xfrm>
            <a:off x="110354" y="2273970"/>
            <a:ext cx="1940012" cy="220431"/>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Admin</a:t>
            </a:r>
          </a:p>
        </p:txBody>
      </p:sp>
      <p:sp>
        <p:nvSpPr>
          <p:cNvPr id="21" name="Rectangle 20">
            <a:extLst>
              <a:ext uri="{FF2B5EF4-FFF2-40B4-BE49-F238E27FC236}">
                <a16:creationId xmlns:a16="http://schemas.microsoft.com/office/drawing/2014/main" id="{502409B6-C456-4024-94D4-3EE5F50D9762}"/>
              </a:ext>
            </a:extLst>
          </p:cNvPr>
          <p:cNvSpPr/>
          <p:nvPr/>
        </p:nvSpPr>
        <p:spPr>
          <a:xfrm>
            <a:off x="101518" y="1705782"/>
            <a:ext cx="1931711" cy="331653"/>
          </a:xfrm>
          <a:prstGeom prst="rect">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Login</a:t>
            </a:r>
          </a:p>
        </p:txBody>
      </p:sp>
      <p:sp>
        <p:nvSpPr>
          <p:cNvPr id="23" name="TextBox 22">
            <a:extLst>
              <a:ext uri="{FF2B5EF4-FFF2-40B4-BE49-F238E27FC236}">
                <a16:creationId xmlns:a16="http://schemas.microsoft.com/office/drawing/2014/main" id="{39B360C0-7513-45F5-9921-3AE600A186E5}"/>
              </a:ext>
            </a:extLst>
          </p:cNvPr>
          <p:cNvSpPr txBox="1"/>
          <p:nvPr/>
        </p:nvSpPr>
        <p:spPr>
          <a:xfrm>
            <a:off x="278936" y="3170535"/>
            <a:ext cx="2986858" cy="646331"/>
          </a:xfrm>
          <a:prstGeom prst="rect">
            <a:avLst/>
          </a:prstGeom>
          <a:noFill/>
        </p:spPr>
        <p:txBody>
          <a:bodyPr wrap="square" rtlCol="0">
            <a:spAutoFit/>
          </a:bodyPr>
          <a:lstStyle/>
          <a:p>
            <a:r>
              <a:rPr lang="en-GB" dirty="0">
                <a:solidFill>
                  <a:schemeClr val="bg1"/>
                </a:solidFill>
              </a:rPr>
              <a:t>Drop downs for selecting how the user can log in.</a:t>
            </a:r>
          </a:p>
        </p:txBody>
      </p:sp>
      <p:cxnSp>
        <p:nvCxnSpPr>
          <p:cNvPr id="25" name="Straight Arrow Connector 24">
            <a:extLst>
              <a:ext uri="{FF2B5EF4-FFF2-40B4-BE49-F238E27FC236}">
                <a16:creationId xmlns:a16="http://schemas.microsoft.com/office/drawing/2014/main" id="{3E68F873-92B6-4224-8806-1E44FFE9337F}"/>
              </a:ext>
            </a:extLst>
          </p:cNvPr>
          <p:cNvCxnSpPr>
            <a:cxnSpLocks/>
          </p:cNvCxnSpPr>
          <p:nvPr/>
        </p:nvCxnSpPr>
        <p:spPr>
          <a:xfrm flipV="1">
            <a:off x="1471267" y="2704601"/>
            <a:ext cx="1939" cy="519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9">
            <a:hlinkClick r:id="" action="ppaction://media"/>
            <a:extLst>
              <a:ext uri="{FF2B5EF4-FFF2-40B4-BE49-F238E27FC236}">
                <a16:creationId xmlns:a16="http://schemas.microsoft.com/office/drawing/2014/main" id="{03163FB1-6F1A-40AC-A3E7-0E2F9BD9C0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93579" y="805448"/>
            <a:ext cx="609600" cy="609600"/>
          </a:xfrm>
          <a:prstGeom prst="rect">
            <a:avLst/>
          </a:prstGeom>
        </p:spPr>
      </p:pic>
    </p:spTree>
    <p:extLst>
      <p:ext uri="{BB962C8B-B14F-4D97-AF65-F5344CB8AC3E}">
        <p14:creationId xmlns:p14="http://schemas.microsoft.com/office/powerpoint/2010/main" val="3310859154"/>
      </p:ext>
    </p:extLst>
  </p:cSld>
  <p:clrMapOvr>
    <a:masterClrMapping/>
  </p:clrMapOvr>
  <p:transition spd="slow"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8A4B2C-4FB7-4870-8E6A-3FBE010174FC}"/>
              </a:ext>
            </a:extLst>
          </p:cNvPr>
          <p:cNvGrpSpPr/>
          <p:nvPr/>
        </p:nvGrpSpPr>
        <p:grpSpPr>
          <a:xfrm>
            <a:off x="634231" y="1681579"/>
            <a:ext cx="3006957" cy="2724204"/>
            <a:chOff x="2040879" y="2209801"/>
            <a:chExt cx="5017145" cy="4000500"/>
          </a:xfrm>
        </p:grpSpPr>
        <p:sp>
          <p:nvSpPr>
            <p:cNvPr id="5" name="Rectangle 4">
              <a:extLst>
                <a:ext uri="{FF2B5EF4-FFF2-40B4-BE49-F238E27FC236}">
                  <a16:creationId xmlns:a16="http://schemas.microsoft.com/office/drawing/2014/main" id="{1B89D889-C3AD-400E-ADC9-FC7C73867131}"/>
                </a:ext>
              </a:extLst>
            </p:cNvPr>
            <p:cNvSpPr/>
            <p:nvPr/>
          </p:nvSpPr>
          <p:spPr>
            <a:xfrm>
              <a:off x="2057399" y="2209801"/>
              <a:ext cx="5000625" cy="40005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16E1FDD2-B77F-4BE0-BBAF-9BB8F540FA89}"/>
                </a:ext>
              </a:extLst>
            </p:cNvPr>
            <p:cNvSpPr/>
            <p:nvPr/>
          </p:nvSpPr>
          <p:spPr>
            <a:xfrm>
              <a:off x="2057399" y="2228849"/>
              <a:ext cx="2638426" cy="723901"/>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Admin</a:t>
              </a:r>
            </a:p>
          </p:txBody>
        </p:sp>
        <p:sp>
          <p:nvSpPr>
            <p:cNvPr id="7" name="Rectangle 6">
              <a:extLst>
                <a:ext uri="{FF2B5EF4-FFF2-40B4-BE49-F238E27FC236}">
                  <a16:creationId xmlns:a16="http://schemas.microsoft.com/office/drawing/2014/main" id="{69FF5086-CA2D-4454-9242-D3329682BBA5}"/>
                </a:ext>
              </a:extLst>
            </p:cNvPr>
            <p:cNvSpPr/>
            <p:nvPr/>
          </p:nvSpPr>
          <p:spPr>
            <a:xfrm>
              <a:off x="2052934" y="3219331"/>
              <a:ext cx="2853221" cy="3695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Username</a:t>
              </a:r>
            </a:p>
          </p:txBody>
        </p:sp>
        <p:sp>
          <p:nvSpPr>
            <p:cNvPr id="8" name="Rectangle 7">
              <a:extLst>
                <a:ext uri="{FF2B5EF4-FFF2-40B4-BE49-F238E27FC236}">
                  <a16:creationId xmlns:a16="http://schemas.microsoft.com/office/drawing/2014/main" id="{82D5627C-01B1-46C3-A2AC-5973AD442BA0}"/>
                </a:ext>
              </a:extLst>
            </p:cNvPr>
            <p:cNvSpPr/>
            <p:nvPr/>
          </p:nvSpPr>
          <p:spPr>
            <a:xfrm>
              <a:off x="2040879" y="3845668"/>
              <a:ext cx="2885726" cy="46563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Password</a:t>
              </a:r>
            </a:p>
          </p:txBody>
        </p:sp>
        <p:sp>
          <p:nvSpPr>
            <p:cNvPr id="9" name="Rectangle 8">
              <a:extLst>
                <a:ext uri="{FF2B5EF4-FFF2-40B4-BE49-F238E27FC236}">
                  <a16:creationId xmlns:a16="http://schemas.microsoft.com/office/drawing/2014/main" id="{E24E686D-5F53-4D73-AA41-6513394628ED}"/>
                </a:ext>
              </a:extLst>
            </p:cNvPr>
            <p:cNvSpPr/>
            <p:nvPr/>
          </p:nvSpPr>
          <p:spPr>
            <a:xfrm>
              <a:off x="5086235" y="3894941"/>
              <a:ext cx="1744852" cy="36708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02D1F1B9-5953-446C-92A0-36E2C4861BDF}"/>
                </a:ext>
              </a:extLst>
            </p:cNvPr>
            <p:cNvSpPr/>
            <p:nvPr/>
          </p:nvSpPr>
          <p:spPr>
            <a:xfrm>
              <a:off x="5067771" y="3254364"/>
              <a:ext cx="1811360" cy="33441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94BC3EC3-75BA-419E-988B-D21785DE1B59}"/>
              </a:ext>
            </a:extLst>
          </p:cNvPr>
          <p:cNvGrpSpPr/>
          <p:nvPr/>
        </p:nvGrpSpPr>
        <p:grpSpPr>
          <a:xfrm>
            <a:off x="3847511" y="1690595"/>
            <a:ext cx="3330037" cy="2712596"/>
            <a:chOff x="3893640" y="3783380"/>
            <a:chExt cx="3057517" cy="3035134"/>
          </a:xfrm>
        </p:grpSpPr>
        <p:sp>
          <p:nvSpPr>
            <p:cNvPr id="12" name="Rectangle 11">
              <a:extLst>
                <a:ext uri="{FF2B5EF4-FFF2-40B4-BE49-F238E27FC236}">
                  <a16:creationId xmlns:a16="http://schemas.microsoft.com/office/drawing/2014/main" id="{C651EF2C-D2BB-4960-8B43-43F2CEACFFB3}"/>
                </a:ext>
              </a:extLst>
            </p:cNvPr>
            <p:cNvSpPr/>
            <p:nvPr/>
          </p:nvSpPr>
          <p:spPr>
            <a:xfrm>
              <a:off x="3897442" y="3789404"/>
              <a:ext cx="3053715" cy="30291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3" name="Group 12">
              <a:extLst>
                <a:ext uri="{FF2B5EF4-FFF2-40B4-BE49-F238E27FC236}">
                  <a16:creationId xmlns:a16="http://schemas.microsoft.com/office/drawing/2014/main" id="{73C9938F-0880-4060-8AF8-A42EFCDF0044}"/>
                </a:ext>
              </a:extLst>
            </p:cNvPr>
            <p:cNvGrpSpPr/>
            <p:nvPr/>
          </p:nvGrpSpPr>
          <p:grpSpPr>
            <a:xfrm>
              <a:off x="3893640" y="3783380"/>
              <a:ext cx="3020979" cy="2893486"/>
              <a:chOff x="3182092" y="3168767"/>
              <a:chExt cx="3020979" cy="2624416"/>
            </a:xfrm>
          </p:grpSpPr>
          <p:sp>
            <p:nvSpPr>
              <p:cNvPr id="14" name="Rectangle 13">
                <a:extLst>
                  <a:ext uri="{FF2B5EF4-FFF2-40B4-BE49-F238E27FC236}">
                    <a16:creationId xmlns:a16="http://schemas.microsoft.com/office/drawing/2014/main" id="{E588FF6F-E5C7-4C50-8321-1AF640819301}"/>
                  </a:ext>
                </a:extLst>
              </p:cNvPr>
              <p:cNvSpPr/>
              <p:nvPr/>
            </p:nvSpPr>
            <p:spPr>
              <a:xfrm>
                <a:off x="3329375" y="5454995"/>
                <a:ext cx="1466638" cy="33818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Email result</a:t>
                </a:r>
              </a:p>
            </p:txBody>
          </p:sp>
          <p:sp>
            <p:nvSpPr>
              <p:cNvPr id="15" name="Rectangle 14">
                <a:extLst>
                  <a:ext uri="{FF2B5EF4-FFF2-40B4-BE49-F238E27FC236}">
                    <a16:creationId xmlns:a16="http://schemas.microsoft.com/office/drawing/2014/main" id="{92F0DFC4-4F9F-42FC-8804-F3BEFAA69BFF}"/>
                  </a:ext>
                </a:extLst>
              </p:cNvPr>
              <p:cNvSpPr/>
              <p:nvPr/>
            </p:nvSpPr>
            <p:spPr>
              <a:xfrm>
                <a:off x="4162821" y="3168767"/>
                <a:ext cx="1451190" cy="531926"/>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Recruitment</a:t>
                </a:r>
              </a:p>
            </p:txBody>
          </p:sp>
          <p:sp>
            <p:nvSpPr>
              <p:cNvPr id="16" name="Rectangle 15">
                <a:extLst>
                  <a:ext uri="{FF2B5EF4-FFF2-40B4-BE49-F238E27FC236}">
                    <a16:creationId xmlns:a16="http://schemas.microsoft.com/office/drawing/2014/main" id="{589F35F8-A7A4-4A72-A22B-54E0D7A57A48}"/>
                  </a:ext>
                </a:extLst>
              </p:cNvPr>
              <p:cNvSpPr/>
              <p:nvPr/>
            </p:nvSpPr>
            <p:spPr>
              <a:xfrm>
                <a:off x="3182092" y="3172778"/>
                <a:ext cx="979964" cy="527915"/>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Admin</a:t>
                </a:r>
              </a:p>
            </p:txBody>
          </p:sp>
          <p:sp>
            <p:nvSpPr>
              <p:cNvPr id="17" name="Rectangle 16">
                <a:extLst>
                  <a:ext uri="{FF2B5EF4-FFF2-40B4-BE49-F238E27FC236}">
                    <a16:creationId xmlns:a16="http://schemas.microsoft.com/office/drawing/2014/main" id="{60E2176D-E1F9-4BCC-95E9-404FC718039C}"/>
                  </a:ext>
                </a:extLst>
              </p:cNvPr>
              <p:cNvSpPr/>
              <p:nvPr/>
            </p:nvSpPr>
            <p:spPr>
              <a:xfrm>
                <a:off x="5556802" y="3945932"/>
                <a:ext cx="646269" cy="3816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52</a:t>
                </a:r>
              </a:p>
            </p:txBody>
          </p:sp>
          <p:sp>
            <p:nvSpPr>
              <p:cNvPr id="18" name="Rectangle 17">
                <a:extLst>
                  <a:ext uri="{FF2B5EF4-FFF2-40B4-BE49-F238E27FC236}">
                    <a16:creationId xmlns:a16="http://schemas.microsoft.com/office/drawing/2014/main" id="{6C6BB93F-E969-4F88-B940-09B00F80E990}"/>
                  </a:ext>
                </a:extLst>
              </p:cNvPr>
              <p:cNvSpPr/>
              <p:nvPr/>
            </p:nvSpPr>
            <p:spPr>
              <a:xfrm>
                <a:off x="3296243" y="4479167"/>
                <a:ext cx="1978564" cy="37571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Passed Interview</a:t>
                </a:r>
              </a:p>
            </p:txBody>
          </p:sp>
          <p:sp>
            <p:nvSpPr>
              <p:cNvPr id="19" name="Rectangle 18">
                <a:extLst>
                  <a:ext uri="{FF2B5EF4-FFF2-40B4-BE49-F238E27FC236}">
                    <a16:creationId xmlns:a16="http://schemas.microsoft.com/office/drawing/2014/main" id="{7650CEE3-1CA3-4A36-AB81-BB095EE20576}"/>
                  </a:ext>
                </a:extLst>
              </p:cNvPr>
              <p:cNvSpPr/>
              <p:nvPr/>
            </p:nvSpPr>
            <p:spPr>
              <a:xfrm>
                <a:off x="3293215" y="3918507"/>
                <a:ext cx="2143852" cy="49913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No of Applications</a:t>
                </a:r>
              </a:p>
            </p:txBody>
          </p:sp>
          <p:sp>
            <p:nvSpPr>
              <p:cNvPr id="20" name="Rectangle 19">
                <a:extLst>
                  <a:ext uri="{FF2B5EF4-FFF2-40B4-BE49-F238E27FC236}">
                    <a16:creationId xmlns:a16="http://schemas.microsoft.com/office/drawing/2014/main" id="{04006B9B-F9DC-4560-883C-4F586C9F0E53}"/>
                  </a:ext>
                </a:extLst>
              </p:cNvPr>
              <p:cNvSpPr/>
              <p:nvPr/>
            </p:nvSpPr>
            <p:spPr>
              <a:xfrm>
                <a:off x="5372163" y="4473492"/>
                <a:ext cx="813910" cy="3816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a:t>
                </a:r>
              </a:p>
            </p:txBody>
          </p:sp>
          <p:sp>
            <p:nvSpPr>
              <p:cNvPr id="21" name="Rectangle 20">
                <a:extLst>
                  <a:ext uri="{FF2B5EF4-FFF2-40B4-BE49-F238E27FC236}">
                    <a16:creationId xmlns:a16="http://schemas.microsoft.com/office/drawing/2014/main" id="{57AE3619-7607-4360-8EC8-3ECE98020847}"/>
                  </a:ext>
                </a:extLst>
              </p:cNvPr>
              <p:cNvSpPr/>
              <p:nvPr/>
            </p:nvSpPr>
            <p:spPr>
              <a:xfrm>
                <a:off x="3296243" y="4939424"/>
                <a:ext cx="1978564" cy="37571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Failed Interview</a:t>
                </a:r>
              </a:p>
            </p:txBody>
          </p:sp>
          <p:sp>
            <p:nvSpPr>
              <p:cNvPr id="22" name="Rectangle 21">
                <a:extLst>
                  <a:ext uri="{FF2B5EF4-FFF2-40B4-BE49-F238E27FC236}">
                    <a16:creationId xmlns:a16="http://schemas.microsoft.com/office/drawing/2014/main" id="{862E115D-07A8-46C6-A80F-B5320A038DCF}"/>
                  </a:ext>
                </a:extLst>
              </p:cNvPr>
              <p:cNvSpPr/>
              <p:nvPr/>
            </p:nvSpPr>
            <p:spPr>
              <a:xfrm>
                <a:off x="5360311" y="5010216"/>
                <a:ext cx="842760" cy="3049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44</a:t>
                </a:r>
              </a:p>
            </p:txBody>
          </p:sp>
        </p:grpSp>
      </p:grpSp>
      <p:grpSp>
        <p:nvGrpSpPr>
          <p:cNvPr id="23" name="Group 22">
            <a:extLst>
              <a:ext uri="{FF2B5EF4-FFF2-40B4-BE49-F238E27FC236}">
                <a16:creationId xmlns:a16="http://schemas.microsoft.com/office/drawing/2014/main" id="{90A54010-552E-409B-9E94-B52CA6D430B6}"/>
              </a:ext>
            </a:extLst>
          </p:cNvPr>
          <p:cNvGrpSpPr/>
          <p:nvPr/>
        </p:nvGrpSpPr>
        <p:grpSpPr>
          <a:xfrm>
            <a:off x="7333818" y="1681579"/>
            <a:ext cx="4035294" cy="2721612"/>
            <a:chOff x="1660797" y="1856916"/>
            <a:chExt cx="5247639" cy="3954539"/>
          </a:xfrm>
        </p:grpSpPr>
        <p:sp>
          <p:nvSpPr>
            <p:cNvPr id="24" name="Rectangle 23">
              <a:extLst>
                <a:ext uri="{FF2B5EF4-FFF2-40B4-BE49-F238E27FC236}">
                  <a16:creationId xmlns:a16="http://schemas.microsoft.com/office/drawing/2014/main" id="{F9D396AE-8D8E-41D5-B041-0DBCE6FABD74}"/>
                </a:ext>
              </a:extLst>
            </p:cNvPr>
            <p:cNvSpPr/>
            <p:nvPr/>
          </p:nvSpPr>
          <p:spPr>
            <a:xfrm>
              <a:off x="1660797" y="1856916"/>
              <a:ext cx="5247639" cy="395453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CF7BA80A-4BB1-4C84-B7F4-5BAE85E70A4A}"/>
                </a:ext>
              </a:extLst>
            </p:cNvPr>
            <p:cNvSpPr/>
            <p:nvPr/>
          </p:nvSpPr>
          <p:spPr>
            <a:xfrm>
              <a:off x="1677087" y="1881173"/>
              <a:ext cx="1800228" cy="679285"/>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Admin</a:t>
              </a:r>
            </a:p>
          </p:txBody>
        </p:sp>
        <p:sp>
          <p:nvSpPr>
            <p:cNvPr id="26" name="Rectangle 25">
              <a:extLst>
                <a:ext uri="{FF2B5EF4-FFF2-40B4-BE49-F238E27FC236}">
                  <a16:creationId xmlns:a16="http://schemas.microsoft.com/office/drawing/2014/main" id="{6D6FA6D1-79A5-4E2D-A1B0-79CC22FAA93E}"/>
                </a:ext>
              </a:extLst>
            </p:cNvPr>
            <p:cNvSpPr/>
            <p:nvPr/>
          </p:nvSpPr>
          <p:spPr>
            <a:xfrm>
              <a:off x="5275499" y="2890462"/>
              <a:ext cx="1267478" cy="4487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25</a:t>
              </a:r>
            </a:p>
          </p:txBody>
        </p:sp>
        <p:sp>
          <p:nvSpPr>
            <p:cNvPr id="27" name="Rectangle 26">
              <a:extLst>
                <a:ext uri="{FF2B5EF4-FFF2-40B4-BE49-F238E27FC236}">
                  <a16:creationId xmlns:a16="http://schemas.microsoft.com/office/drawing/2014/main" id="{484DD38B-043B-4CE4-B96C-00E44D9FC172}"/>
                </a:ext>
              </a:extLst>
            </p:cNvPr>
            <p:cNvSpPr/>
            <p:nvPr/>
          </p:nvSpPr>
          <p:spPr>
            <a:xfrm>
              <a:off x="5275499" y="3511824"/>
              <a:ext cx="1421769" cy="4244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105</a:t>
              </a:r>
            </a:p>
          </p:txBody>
        </p:sp>
        <p:sp>
          <p:nvSpPr>
            <p:cNvPr id="28" name="Rectangle 27">
              <a:extLst>
                <a:ext uri="{FF2B5EF4-FFF2-40B4-BE49-F238E27FC236}">
                  <a16:creationId xmlns:a16="http://schemas.microsoft.com/office/drawing/2014/main" id="{EBCE9DAA-7818-41A0-95E6-40C969A1A2BF}"/>
                </a:ext>
              </a:extLst>
            </p:cNvPr>
            <p:cNvSpPr/>
            <p:nvPr/>
          </p:nvSpPr>
          <p:spPr>
            <a:xfrm>
              <a:off x="1731271" y="3663808"/>
              <a:ext cx="3265181" cy="40899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People on training</a:t>
              </a:r>
            </a:p>
          </p:txBody>
        </p:sp>
        <p:sp>
          <p:nvSpPr>
            <p:cNvPr id="29" name="Rectangle 28">
              <a:extLst>
                <a:ext uri="{FF2B5EF4-FFF2-40B4-BE49-F238E27FC236}">
                  <a16:creationId xmlns:a16="http://schemas.microsoft.com/office/drawing/2014/main" id="{1A1B6C2E-0874-44E8-B6F7-143AB6A20089}"/>
                </a:ext>
              </a:extLst>
            </p:cNvPr>
            <p:cNvSpPr/>
            <p:nvPr/>
          </p:nvSpPr>
          <p:spPr>
            <a:xfrm>
              <a:off x="1737250" y="2890463"/>
              <a:ext cx="3134249" cy="40899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Courses Available</a:t>
              </a:r>
            </a:p>
          </p:txBody>
        </p:sp>
        <p:sp>
          <p:nvSpPr>
            <p:cNvPr id="30" name="Rectangle 29">
              <a:extLst>
                <a:ext uri="{FF2B5EF4-FFF2-40B4-BE49-F238E27FC236}">
                  <a16:creationId xmlns:a16="http://schemas.microsoft.com/office/drawing/2014/main" id="{57DC0260-A7F3-4EB7-B4A7-FB37618C0180}"/>
                </a:ext>
              </a:extLst>
            </p:cNvPr>
            <p:cNvSpPr/>
            <p:nvPr/>
          </p:nvSpPr>
          <p:spPr>
            <a:xfrm>
              <a:off x="5275499" y="4424715"/>
              <a:ext cx="1421769" cy="43091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40</a:t>
              </a:r>
            </a:p>
          </p:txBody>
        </p:sp>
        <p:sp>
          <p:nvSpPr>
            <p:cNvPr id="31" name="Rectangle 30">
              <a:extLst>
                <a:ext uri="{FF2B5EF4-FFF2-40B4-BE49-F238E27FC236}">
                  <a16:creationId xmlns:a16="http://schemas.microsoft.com/office/drawing/2014/main" id="{7154C624-2E77-44CA-A2EE-B0D6E7F1AD62}"/>
                </a:ext>
              </a:extLst>
            </p:cNvPr>
            <p:cNvSpPr/>
            <p:nvPr/>
          </p:nvSpPr>
          <p:spPr>
            <a:xfrm>
              <a:off x="1731273" y="4284108"/>
              <a:ext cx="3341540" cy="85920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People not on training</a:t>
              </a:r>
            </a:p>
          </p:txBody>
        </p:sp>
        <p:sp>
          <p:nvSpPr>
            <p:cNvPr id="32" name="Rectangle 31">
              <a:extLst>
                <a:ext uri="{FF2B5EF4-FFF2-40B4-BE49-F238E27FC236}">
                  <a16:creationId xmlns:a16="http://schemas.microsoft.com/office/drawing/2014/main" id="{5AC6999A-EEC0-44FB-BBDE-2A0EBF21F567}"/>
                </a:ext>
              </a:extLst>
            </p:cNvPr>
            <p:cNvSpPr/>
            <p:nvPr/>
          </p:nvSpPr>
          <p:spPr>
            <a:xfrm>
              <a:off x="3496421" y="1874659"/>
              <a:ext cx="1576391" cy="685799"/>
            </a:xfrm>
            <a:prstGeom prst="rect">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Training</a:t>
              </a:r>
            </a:p>
          </p:txBody>
        </p:sp>
      </p:grpSp>
      <p:sp>
        <p:nvSpPr>
          <p:cNvPr id="34" name="TextBox 33">
            <a:extLst>
              <a:ext uri="{FF2B5EF4-FFF2-40B4-BE49-F238E27FC236}">
                <a16:creationId xmlns:a16="http://schemas.microsoft.com/office/drawing/2014/main" id="{F1C4DE7A-889D-40AA-90E1-C735543E8F66}"/>
              </a:ext>
            </a:extLst>
          </p:cNvPr>
          <p:cNvSpPr txBox="1"/>
          <p:nvPr/>
        </p:nvSpPr>
        <p:spPr>
          <a:xfrm>
            <a:off x="641456" y="4870614"/>
            <a:ext cx="10818077" cy="1200329"/>
          </a:xfrm>
          <a:prstGeom prst="rect">
            <a:avLst/>
          </a:prstGeom>
          <a:noFill/>
        </p:spPr>
        <p:txBody>
          <a:bodyPr wrap="square">
            <a:spAutoFit/>
          </a:bodyPr>
          <a:lstStyle/>
          <a:p>
            <a:r>
              <a:rPr lang="en-GB" b="1" dirty="0">
                <a:latin typeface="Cambria Math" panose="02040503050406030204" pitchFamily="18" charset="0"/>
                <a:ea typeface="Cambria Math" panose="02040503050406030204" pitchFamily="18" charset="0"/>
              </a:rPr>
              <a:t>A</a:t>
            </a:r>
            <a:r>
              <a:rPr lang="en-GB" sz="1800" b="1" dirty="0">
                <a:latin typeface="Cambria Math" panose="02040503050406030204" pitchFamily="18" charset="0"/>
                <a:ea typeface="Cambria Math" panose="02040503050406030204" pitchFamily="18" charset="0"/>
              </a:rPr>
              <a:t>dmin can see who met the overall pass rate of these three tests and invite them to join the company as an employee</a:t>
            </a:r>
            <a:r>
              <a:rPr lang="en-GB" b="1" dirty="0">
                <a:latin typeface="Cambria Math" panose="02040503050406030204" pitchFamily="18" charset="0"/>
                <a:ea typeface="Cambria Math" panose="02040503050406030204" pitchFamily="18" charset="0"/>
              </a:rPr>
              <a:t>. An email will be sent either way to the user informing them of the good or bad news.</a:t>
            </a:r>
          </a:p>
          <a:p>
            <a:endParaRPr lang="en-GB" sz="1800" b="1" dirty="0">
              <a:latin typeface="Cambria Math" panose="02040503050406030204" pitchFamily="18" charset="0"/>
              <a:ea typeface="Cambria Math" panose="02040503050406030204" pitchFamily="18" charset="0"/>
            </a:endParaRPr>
          </a:p>
          <a:p>
            <a:r>
              <a:rPr lang="en-GB" sz="1800" b="1" dirty="0">
                <a:latin typeface="Cambria Math" panose="02040503050406030204" pitchFamily="18" charset="0"/>
                <a:ea typeface="Cambria Math" panose="02040503050406030204" pitchFamily="18" charset="0"/>
              </a:rPr>
              <a:t>Admin can also view and apply for training.</a:t>
            </a:r>
          </a:p>
        </p:txBody>
      </p:sp>
      <p:sp>
        <p:nvSpPr>
          <p:cNvPr id="2" name="TextBox 1">
            <a:extLst>
              <a:ext uri="{FF2B5EF4-FFF2-40B4-BE49-F238E27FC236}">
                <a16:creationId xmlns:a16="http://schemas.microsoft.com/office/drawing/2014/main" id="{1D667C0B-9F10-4546-ACF9-F7216A850888}"/>
              </a:ext>
            </a:extLst>
          </p:cNvPr>
          <p:cNvSpPr txBox="1"/>
          <p:nvPr/>
        </p:nvSpPr>
        <p:spPr>
          <a:xfrm>
            <a:off x="9802762" y="6488668"/>
            <a:ext cx="3333946" cy="369332"/>
          </a:xfrm>
          <a:prstGeom prst="rect">
            <a:avLst/>
          </a:prstGeom>
          <a:noFill/>
        </p:spPr>
        <p:txBody>
          <a:bodyPr wrap="square" rtlCol="0">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Kerri–Anne 30014123</a:t>
            </a:r>
            <a:endParaRPr lang="en-GB" dirty="0"/>
          </a:p>
        </p:txBody>
      </p:sp>
      <p:pic>
        <p:nvPicPr>
          <p:cNvPr id="35" name="10">
            <a:hlinkClick r:id="" action="ppaction://media"/>
            <a:extLst>
              <a:ext uri="{FF2B5EF4-FFF2-40B4-BE49-F238E27FC236}">
                <a16:creationId xmlns:a16="http://schemas.microsoft.com/office/drawing/2014/main" id="{562E92F9-ABBB-4140-925B-AA2C9168BB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47511" y="642563"/>
            <a:ext cx="609600" cy="609600"/>
          </a:xfrm>
          <a:prstGeom prst="rect">
            <a:avLst/>
          </a:prstGeom>
        </p:spPr>
      </p:pic>
    </p:spTree>
    <p:extLst>
      <p:ext uri="{BB962C8B-B14F-4D97-AF65-F5344CB8AC3E}">
        <p14:creationId xmlns:p14="http://schemas.microsoft.com/office/powerpoint/2010/main" val="4162166973"/>
      </p:ext>
    </p:extLst>
  </p:cSld>
  <p:clrMapOvr>
    <a:masterClrMapping/>
  </p:clrMapOvr>
  <p:transition spd="slow"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8"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56AB73-C18E-487A-8F30-FC19EE884B37}"/>
              </a:ext>
            </a:extLst>
          </p:cNvPr>
          <p:cNvSpPr/>
          <p:nvPr/>
        </p:nvSpPr>
        <p:spPr>
          <a:xfrm>
            <a:off x="0" y="-8573"/>
            <a:ext cx="12192000"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7- Future Changes</a:t>
            </a:r>
            <a:r>
              <a:rPr lang="en-US" dirty="0"/>
              <a:t> </a:t>
            </a:r>
            <a:endParaRPr lang="en-GB" dirty="0"/>
          </a:p>
        </p:txBody>
      </p:sp>
      <p:sp>
        <p:nvSpPr>
          <p:cNvPr id="5" name="TextBox 4">
            <a:extLst>
              <a:ext uri="{FF2B5EF4-FFF2-40B4-BE49-F238E27FC236}">
                <a16:creationId xmlns:a16="http://schemas.microsoft.com/office/drawing/2014/main" id="{6C4B688D-61EF-4DEC-B555-682EAF55F3F4}"/>
              </a:ext>
            </a:extLst>
          </p:cNvPr>
          <p:cNvSpPr txBox="1"/>
          <p:nvPr/>
        </p:nvSpPr>
        <p:spPr>
          <a:xfrm>
            <a:off x="10257183" y="6488668"/>
            <a:ext cx="6109854"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cs typeface="Times New Roman" panose="02020603050405020304" pitchFamily="18" charset="0"/>
              </a:rPr>
              <a:t>Luke 18030327</a:t>
            </a:r>
            <a:endParaRPr lang="en-GB" dirty="0"/>
          </a:p>
        </p:txBody>
      </p:sp>
      <p:pic>
        <p:nvPicPr>
          <p:cNvPr id="6" name="Picture 5">
            <a:extLst>
              <a:ext uri="{FF2B5EF4-FFF2-40B4-BE49-F238E27FC236}">
                <a16:creationId xmlns:a16="http://schemas.microsoft.com/office/drawing/2014/main" id="{74F109B4-B543-4153-9169-047EF92D0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00" y="1742017"/>
            <a:ext cx="3026833" cy="1238250"/>
          </a:xfrm>
          <a:prstGeom prst="rect">
            <a:avLst/>
          </a:prstGeom>
        </p:spPr>
      </p:pic>
      <p:sp>
        <p:nvSpPr>
          <p:cNvPr id="9" name="TextBox 8">
            <a:extLst>
              <a:ext uri="{FF2B5EF4-FFF2-40B4-BE49-F238E27FC236}">
                <a16:creationId xmlns:a16="http://schemas.microsoft.com/office/drawing/2014/main" id="{7774A417-1105-45BC-B68B-D1B39BE4A4F0}"/>
              </a:ext>
            </a:extLst>
          </p:cNvPr>
          <p:cNvSpPr txBox="1"/>
          <p:nvPr/>
        </p:nvSpPr>
        <p:spPr>
          <a:xfrm>
            <a:off x="596900" y="2892728"/>
            <a:ext cx="4209944" cy="1200329"/>
          </a:xfrm>
          <a:prstGeom prst="rect">
            <a:avLst/>
          </a:prstGeom>
          <a:noFill/>
        </p:spPr>
        <p:txBody>
          <a:bodyPr wrap="square">
            <a:spAutoFit/>
          </a:bodyPr>
          <a:lstStyle/>
          <a:p>
            <a:pPr marL="285750" indent="-285750">
              <a:buFont typeface="Arial" panose="020B0604020202020204" pitchFamily="34" charset="0"/>
              <a:buChar char="•"/>
            </a:pPr>
            <a:r>
              <a:rPr lang="en-GB" sz="1800" b="1" dirty="0">
                <a:latin typeface="Cambria Math" panose="02040503050406030204" pitchFamily="18" charset="0"/>
                <a:ea typeface="Cambria Math" panose="02040503050406030204" pitchFamily="18" charset="0"/>
              </a:rPr>
              <a:t>Specificall</a:t>
            </a:r>
            <a:r>
              <a:rPr lang="en-GB" b="1" dirty="0">
                <a:latin typeface="Cambria Math" panose="02040503050406030204" pitchFamily="18" charset="0"/>
                <a:ea typeface="Cambria Math" panose="02040503050406030204" pitchFamily="18" charset="0"/>
              </a:rPr>
              <a:t>y created for Python</a:t>
            </a:r>
          </a:p>
          <a:p>
            <a:pPr marL="285750" indent="-285750">
              <a:buFont typeface="Arial" panose="020B0604020202020204" pitchFamily="34" charset="0"/>
              <a:buChar char="•"/>
            </a:pPr>
            <a:r>
              <a:rPr lang="en-GB" sz="1800" b="1" dirty="0">
                <a:latin typeface="Cambria Math" panose="02040503050406030204" pitchFamily="18" charset="0"/>
                <a:ea typeface="Cambria Math" panose="02040503050406030204" pitchFamily="18" charset="0"/>
              </a:rPr>
              <a:t>Error-checking</a:t>
            </a:r>
          </a:p>
          <a:p>
            <a:pPr marL="285750" indent="-285750">
              <a:buFont typeface="Arial" panose="020B0604020202020204" pitchFamily="34" charset="0"/>
              <a:buChar char="•"/>
            </a:pPr>
            <a:r>
              <a:rPr lang="en-GB" b="1" dirty="0">
                <a:latin typeface="Cambria Math" panose="02040503050406030204" pitchFamily="18" charset="0"/>
                <a:ea typeface="Cambria Math" panose="02040503050406030204" pitchFamily="18" charset="0"/>
              </a:rPr>
              <a:t>Collaboration tools</a:t>
            </a:r>
          </a:p>
          <a:p>
            <a:pPr marL="285750" indent="-285750">
              <a:buFont typeface="Arial" panose="020B0604020202020204" pitchFamily="34" charset="0"/>
              <a:buChar char="•"/>
            </a:pPr>
            <a:r>
              <a:rPr lang="en-GB" sz="1800" b="1" dirty="0">
                <a:latin typeface="Cambria Math" panose="02040503050406030204" pitchFamily="18" charset="0"/>
                <a:ea typeface="Cambria Math" panose="02040503050406030204" pitchFamily="18" charset="0"/>
              </a:rPr>
              <a:t>SQLite library bu</a:t>
            </a:r>
            <a:r>
              <a:rPr lang="en-GB" b="1" dirty="0">
                <a:latin typeface="Cambria Math" panose="02040503050406030204" pitchFamily="18" charset="0"/>
                <a:ea typeface="Cambria Math" panose="02040503050406030204" pitchFamily="18" charset="0"/>
              </a:rPr>
              <a:t>ilt in (</a:t>
            </a:r>
            <a:r>
              <a:rPr lang="en-GB" b="1" dirty="0" err="1">
                <a:latin typeface="Cambria Math" panose="02040503050406030204" pitchFamily="18" charset="0"/>
                <a:ea typeface="Cambria Math" panose="02040503050406030204" pitchFamily="18" charset="0"/>
              </a:rPr>
              <a:t>PySQLite</a:t>
            </a:r>
            <a:r>
              <a:rPr lang="en-GB" b="1" dirty="0">
                <a:latin typeface="Cambria Math" panose="02040503050406030204" pitchFamily="18" charset="0"/>
                <a:ea typeface="Cambria Math" panose="02040503050406030204" pitchFamily="18" charset="0"/>
              </a:rPr>
              <a:t>)</a:t>
            </a:r>
            <a:endParaRPr lang="en-GB" sz="1800" b="1" dirty="0">
              <a:latin typeface="Cambria Math" panose="02040503050406030204" pitchFamily="18" charset="0"/>
              <a:ea typeface="Cambria Math" panose="02040503050406030204" pitchFamily="18" charset="0"/>
            </a:endParaRPr>
          </a:p>
        </p:txBody>
      </p:sp>
      <p:pic>
        <p:nvPicPr>
          <p:cNvPr id="11" name="Picture 10">
            <a:extLst>
              <a:ext uri="{FF2B5EF4-FFF2-40B4-BE49-F238E27FC236}">
                <a16:creationId xmlns:a16="http://schemas.microsoft.com/office/drawing/2014/main" id="{27466FE4-A863-4994-A693-4BD1924EA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00" y="4318912"/>
            <a:ext cx="3467200" cy="2024790"/>
          </a:xfrm>
          <a:prstGeom prst="rect">
            <a:avLst/>
          </a:prstGeom>
          <a:ln w="12700">
            <a:solidFill>
              <a:schemeClr val="bg1"/>
            </a:solidFill>
          </a:ln>
        </p:spPr>
      </p:pic>
      <p:pic>
        <p:nvPicPr>
          <p:cNvPr id="13" name="Picture 12">
            <a:extLst>
              <a:ext uri="{FF2B5EF4-FFF2-40B4-BE49-F238E27FC236}">
                <a16:creationId xmlns:a16="http://schemas.microsoft.com/office/drawing/2014/main" id="{FF3FD863-D8A8-41EC-9CF4-07CEA6AED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9988" y="3291947"/>
            <a:ext cx="2691871" cy="2914765"/>
          </a:xfrm>
          <a:prstGeom prst="rect">
            <a:avLst/>
          </a:prstGeom>
          <a:ln w="12700">
            <a:solidFill>
              <a:schemeClr val="bg1"/>
            </a:solidFill>
          </a:ln>
        </p:spPr>
      </p:pic>
      <p:pic>
        <p:nvPicPr>
          <p:cNvPr id="18" name="Picture 17">
            <a:extLst>
              <a:ext uri="{FF2B5EF4-FFF2-40B4-BE49-F238E27FC236}">
                <a16:creationId xmlns:a16="http://schemas.microsoft.com/office/drawing/2014/main" id="{364B240C-5345-4F47-91E9-57FA7E4EC31C}"/>
              </a:ext>
            </a:extLst>
          </p:cNvPr>
          <p:cNvPicPr>
            <a:picLocks noChangeAspect="1"/>
          </p:cNvPicPr>
          <p:nvPr/>
        </p:nvPicPr>
        <p:blipFill>
          <a:blip r:embed="rId7"/>
          <a:stretch>
            <a:fillRect/>
          </a:stretch>
        </p:blipFill>
        <p:spPr>
          <a:xfrm>
            <a:off x="6947936" y="2205426"/>
            <a:ext cx="1660433" cy="1848997"/>
          </a:xfrm>
          <a:prstGeom prst="rect">
            <a:avLst/>
          </a:prstGeom>
          <a:ln w="28575" cap="sq" cmpd="thickThin">
            <a:solidFill>
              <a:srgbClr val="000000"/>
            </a:solidFill>
            <a:prstDash val="solid"/>
            <a:miter lim="800000"/>
          </a:ln>
          <a:effectLst>
            <a:innerShdw blurRad="76200">
              <a:srgbClr val="000000"/>
            </a:innerShdw>
          </a:effectLst>
        </p:spPr>
      </p:pic>
      <p:sp>
        <p:nvSpPr>
          <p:cNvPr id="19" name="TextBox 18">
            <a:extLst>
              <a:ext uri="{FF2B5EF4-FFF2-40B4-BE49-F238E27FC236}">
                <a16:creationId xmlns:a16="http://schemas.microsoft.com/office/drawing/2014/main" id="{D2D986B8-AD71-42CB-8FD3-FE77FF6999E7}"/>
              </a:ext>
            </a:extLst>
          </p:cNvPr>
          <p:cNvSpPr txBox="1"/>
          <p:nvPr/>
        </p:nvSpPr>
        <p:spPr>
          <a:xfrm>
            <a:off x="4846824" y="4318912"/>
            <a:ext cx="4209944" cy="1754326"/>
          </a:xfrm>
          <a:prstGeom prst="rect">
            <a:avLst/>
          </a:prstGeom>
          <a:noFill/>
        </p:spPr>
        <p:txBody>
          <a:bodyPr wrap="square">
            <a:spAutoFit/>
          </a:bodyPr>
          <a:lstStyle/>
          <a:p>
            <a:pPr marL="285750" indent="-285750">
              <a:buFont typeface="Arial" panose="020B0604020202020204" pitchFamily="34" charset="0"/>
              <a:buChar char="•"/>
            </a:pPr>
            <a:r>
              <a:rPr lang="en-GB" sz="1800" b="1" dirty="0">
                <a:latin typeface="Cambria Math" panose="02040503050406030204" pitchFamily="18" charset="0"/>
                <a:ea typeface="Cambria Math" panose="02040503050406030204" pitchFamily="18" charset="0"/>
              </a:rPr>
              <a:t>Cross-platform</a:t>
            </a:r>
          </a:p>
          <a:p>
            <a:pPr marL="285750" indent="-285750">
              <a:buFont typeface="Arial" panose="020B0604020202020204" pitchFamily="34" charset="0"/>
              <a:buChar char="•"/>
            </a:pPr>
            <a:r>
              <a:rPr lang="en-GB" b="1" dirty="0">
                <a:latin typeface="Cambria Math" panose="02040503050406030204" pitchFamily="18" charset="0"/>
                <a:ea typeface="Cambria Math" panose="02040503050406030204" pitchFamily="18" charset="0"/>
              </a:rPr>
              <a:t>All visual elements are derived from the user operating system</a:t>
            </a:r>
          </a:p>
          <a:p>
            <a:pPr marL="285750" indent="-285750">
              <a:buFont typeface="Arial" panose="020B0604020202020204" pitchFamily="34" charset="0"/>
              <a:buChar char="•"/>
            </a:pPr>
            <a:r>
              <a:rPr lang="en-GB" sz="1800" b="1" dirty="0">
                <a:latin typeface="Cambria Math" panose="02040503050406030204" pitchFamily="18" charset="0"/>
                <a:ea typeface="Cambria Math" panose="02040503050406030204" pitchFamily="18" charset="0"/>
              </a:rPr>
              <a:t>Considered one of the most lightweight and relatively painless frameworks to exist</a:t>
            </a:r>
          </a:p>
        </p:txBody>
      </p:sp>
      <p:pic>
        <p:nvPicPr>
          <p:cNvPr id="3" name="mine yes">
            <a:hlinkClick r:id="" action="ppaction://media"/>
            <a:extLst>
              <a:ext uri="{FF2B5EF4-FFF2-40B4-BE49-F238E27FC236}">
                <a16:creationId xmlns:a16="http://schemas.microsoft.com/office/drawing/2014/main" id="{CD50C54C-5D12-4006-A503-D7DE1E1281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52383" y="1955869"/>
            <a:ext cx="609600" cy="609600"/>
          </a:xfrm>
          <a:prstGeom prst="rect">
            <a:avLst/>
          </a:prstGeom>
        </p:spPr>
      </p:pic>
      <p:pic>
        <p:nvPicPr>
          <p:cNvPr id="1030" name="Picture 6" descr="Windows Phone 8.1 SQLite: How to Store Data in Database">
            <a:extLst>
              <a:ext uri="{FF2B5EF4-FFF2-40B4-BE49-F238E27FC236}">
                <a16:creationId xmlns:a16="http://schemas.microsoft.com/office/drawing/2014/main" id="{3577F4B1-89C5-4414-90B9-9098A978B0D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566" t="6875" r="18303" b="7449"/>
          <a:stretch/>
        </p:blipFill>
        <p:spPr bwMode="auto">
          <a:xfrm>
            <a:off x="4524811" y="2202814"/>
            <a:ext cx="2085884" cy="1855124"/>
          </a:xfrm>
          <a:prstGeom prst="rect">
            <a:avLst/>
          </a:prstGeom>
          <a:ln w="285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92929"/>
      </p:ext>
    </p:extLst>
  </p:cSld>
  <p:clrMapOvr>
    <a:overrideClrMapping bg1="dk1" tx1="lt1" bg2="dk2" tx2="lt2" accent1="accent1" accent2="accent2" accent3="accent3" accent4="accent4" accent5="accent5" accent6="accent6" hlink="hlink" folHlink="folHlink"/>
  </p:clrMapOvr>
  <p:transition spd="slow" advTm="3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DD0759-A9EA-451D-9876-57343AFF2699}"/>
              </a:ext>
            </a:extLst>
          </p:cNvPr>
          <p:cNvSpPr/>
          <p:nvPr/>
        </p:nvSpPr>
        <p:spPr>
          <a:xfrm>
            <a:off x="3829878" y="0"/>
            <a:ext cx="8362122"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8-MyLabProgramming</a:t>
            </a:r>
            <a:r>
              <a:rPr lang="en-US" dirty="0"/>
              <a:t> </a:t>
            </a:r>
            <a:endParaRPr lang="en-GB" dirty="0"/>
          </a:p>
        </p:txBody>
      </p:sp>
      <p:sp>
        <p:nvSpPr>
          <p:cNvPr id="7" name="TextBox 6">
            <a:extLst>
              <a:ext uri="{FF2B5EF4-FFF2-40B4-BE49-F238E27FC236}">
                <a16:creationId xmlns:a16="http://schemas.microsoft.com/office/drawing/2014/main" id="{106A15AF-0667-45DE-AA87-9DEB16D4FF52}"/>
              </a:ext>
            </a:extLst>
          </p:cNvPr>
          <p:cNvSpPr txBox="1"/>
          <p:nvPr/>
        </p:nvSpPr>
        <p:spPr>
          <a:xfrm>
            <a:off x="281952" y="1543686"/>
            <a:ext cx="6321287" cy="923330"/>
          </a:xfrm>
          <a:prstGeom prst="rect">
            <a:avLst/>
          </a:prstGeom>
          <a:noFill/>
        </p:spPr>
        <p:txBody>
          <a:bodyPr wrap="square" rtlCol="0">
            <a:spAutoFit/>
          </a:bodyPr>
          <a:lstStyle/>
          <a:p>
            <a:r>
              <a:rPr lang="en-GB" sz="1800" b="1" dirty="0">
                <a:latin typeface="Cambria Math" panose="02040503050406030204" pitchFamily="18" charset="0"/>
                <a:ea typeface="Cambria Math" panose="02040503050406030204" pitchFamily="18" charset="0"/>
              </a:rPr>
              <a:t>Our Team made sure that we our working on MyLabProgramming as well as that would help us in building the actual GUI</a:t>
            </a:r>
            <a:endParaRPr lang="en-GB" dirty="0"/>
          </a:p>
        </p:txBody>
      </p:sp>
      <p:pic>
        <p:nvPicPr>
          <p:cNvPr id="4" name="Picture 3" descr="Logo&#10;&#10;Description automatically generated">
            <a:extLst>
              <a:ext uri="{FF2B5EF4-FFF2-40B4-BE49-F238E27FC236}">
                <a16:creationId xmlns:a16="http://schemas.microsoft.com/office/drawing/2014/main" id="{9A912342-9C18-4281-A350-1E91F98E7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38" y="4749888"/>
            <a:ext cx="7232072" cy="19972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E67D0C16-070A-4D79-B629-D950AEC12213}"/>
              </a:ext>
            </a:extLst>
          </p:cNvPr>
          <p:cNvSpPr txBox="1"/>
          <p:nvPr/>
        </p:nvSpPr>
        <p:spPr>
          <a:xfrm>
            <a:off x="258418" y="2891507"/>
            <a:ext cx="6142382" cy="369332"/>
          </a:xfrm>
          <a:prstGeom prst="rect">
            <a:avLst/>
          </a:prstGeom>
          <a:noFill/>
        </p:spPr>
        <p:txBody>
          <a:bodyPr wrap="square">
            <a:spAutoFit/>
          </a:bodyPr>
          <a:lstStyle/>
          <a:p>
            <a:r>
              <a:rPr lang="en-GB" sz="1800" b="1" dirty="0">
                <a:latin typeface="Cambria Math" panose="02040503050406030204" pitchFamily="18" charset="0"/>
                <a:ea typeface="Cambria Math" panose="02040503050406030204" pitchFamily="18" charset="0"/>
              </a:rPr>
              <a:t> We helped each other out when ever anyone </a:t>
            </a:r>
            <a:r>
              <a:rPr lang="en-GB" b="1" dirty="0">
                <a:latin typeface="Cambria Math" panose="02040503050406030204" pitchFamily="18" charset="0"/>
                <a:ea typeface="Cambria Math" panose="02040503050406030204" pitchFamily="18" charset="0"/>
              </a:rPr>
              <a:t>n</a:t>
            </a:r>
            <a:r>
              <a:rPr lang="en-GB" sz="1800" b="1" dirty="0">
                <a:latin typeface="Cambria Math" panose="02040503050406030204" pitchFamily="18" charset="0"/>
                <a:ea typeface="Cambria Math" panose="02040503050406030204" pitchFamily="18" charset="0"/>
              </a:rPr>
              <a:t>eeded any help</a:t>
            </a:r>
            <a:endParaRPr lang="en-GB" dirty="0"/>
          </a:p>
        </p:txBody>
      </p:sp>
      <p:pic>
        <p:nvPicPr>
          <p:cNvPr id="10" name="Recorded Sound">
            <a:hlinkClick r:id="" action="ppaction://media"/>
            <a:extLst>
              <a:ext uri="{FF2B5EF4-FFF2-40B4-BE49-F238E27FC236}">
                <a16:creationId xmlns:a16="http://schemas.microsoft.com/office/drawing/2014/main" id="{24F68559-02EE-46F5-8137-8388849E38AA}"/>
              </a:ext>
            </a:extLst>
          </p:cNvPr>
          <p:cNvPicPr>
            <a:picLocks noChangeAspect="1"/>
          </p:cNvPicPr>
          <p:nvPr>
            <a:audioFile r:link="rId1"/>
            <p:extLst>
              <p:ext uri="{DAA4B4D4-6D71-4841-9C94-3DE7FCFB9230}">
                <p14:media xmlns:p14="http://schemas.microsoft.com/office/powerpoint/2010/main" r:embed="rId2">
                  <p14:trim st="2170"/>
                </p14:media>
              </p:ext>
            </p:extLst>
          </p:nvPr>
        </p:nvPicPr>
        <p:blipFill>
          <a:blip r:embed="rId5"/>
          <a:stretch>
            <a:fillRect/>
          </a:stretch>
        </p:blipFill>
        <p:spPr>
          <a:xfrm>
            <a:off x="921488" y="509595"/>
            <a:ext cx="609600" cy="609600"/>
          </a:xfrm>
          <a:prstGeom prst="rect">
            <a:avLst/>
          </a:prstGeom>
        </p:spPr>
      </p:pic>
      <p:sp>
        <p:nvSpPr>
          <p:cNvPr id="2" name="TextBox 1">
            <a:extLst>
              <a:ext uri="{FF2B5EF4-FFF2-40B4-BE49-F238E27FC236}">
                <a16:creationId xmlns:a16="http://schemas.microsoft.com/office/drawing/2014/main" id="{7C28A37E-D91E-48E0-8441-A51036A65040}"/>
              </a:ext>
            </a:extLst>
          </p:cNvPr>
          <p:cNvSpPr txBox="1"/>
          <p:nvPr/>
        </p:nvSpPr>
        <p:spPr>
          <a:xfrm>
            <a:off x="10354235" y="6488668"/>
            <a:ext cx="6105378"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Zaki 30010702 </a:t>
            </a:r>
            <a:endParaRPr lang="en-GB" dirty="0"/>
          </a:p>
        </p:txBody>
      </p:sp>
      <p:pic>
        <p:nvPicPr>
          <p:cNvPr id="1026" name="Picture 2">
            <a:extLst>
              <a:ext uri="{FF2B5EF4-FFF2-40B4-BE49-F238E27FC236}">
                <a16:creationId xmlns:a16="http://schemas.microsoft.com/office/drawing/2014/main" id="{8C5EF981-62D6-45A5-8F02-DD4D460C9C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3636" b="217"/>
          <a:stretch/>
        </p:blipFill>
        <p:spPr bwMode="auto">
          <a:xfrm>
            <a:off x="7636771" y="1469292"/>
            <a:ext cx="4296811" cy="2996106"/>
          </a:xfrm>
          <a:prstGeom prst="rect">
            <a:avLst/>
          </a:prstGeom>
          <a:ln w="762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908104"/>
      </p:ext>
    </p:extLst>
  </p:cSld>
  <p:clrMapOvr>
    <a:masterClrMapping/>
  </p:clrMapOvr>
  <p:transition spd="slow" advTm="1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0EE21D-BCB1-4FE1-A669-60DB071BB0C9}"/>
              </a:ext>
            </a:extLst>
          </p:cNvPr>
          <p:cNvSpPr txBox="1"/>
          <p:nvPr/>
        </p:nvSpPr>
        <p:spPr>
          <a:xfrm>
            <a:off x="2504661" y="2967335"/>
            <a:ext cx="9234711" cy="923330"/>
          </a:xfrm>
          <a:prstGeom prst="rect">
            <a:avLst/>
          </a:prstGeom>
          <a:noFill/>
        </p:spPr>
        <p:txBody>
          <a:bodyPr wrap="square">
            <a:spAutoFit/>
          </a:bodyPr>
          <a:lstStyle/>
          <a:p>
            <a:r>
              <a:rPr lang="en-GB" sz="5400"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Thankyou for Listening </a:t>
            </a:r>
            <a:endParaRPr lang="en-GB" sz="5400" dirty="0"/>
          </a:p>
        </p:txBody>
      </p:sp>
      <p:sp>
        <p:nvSpPr>
          <p:cNvPr id="3" name="TextBox 2">
            <a:extLst>
              <a:ext uri="{FF2B5EF4-FFF2-40B4-BE49-F238E27FC236}">
                <a16:creationId xmlns:a16="http://schemas.microsoft.com/office/drawing/2014/main" id="{A3C54140-8EB7-4D56-A9D3-9D8424B1EA4D}"/>
              </a:ext>
            </a:extLst>
          </p:cNvPr>
          <p:cNvSpPr txBox="1"/>
          <p:nvPr/>
        </p:nvSpPr>
        <p:spPr>
          <a:xfrm>
            <a:off x="10362907" y="6484260"/>
            <a:ext cx="4696193"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Group 2 Team 5</a:t>
            </a:r>
            <a:endParaRPr lang="en-GB" dirty="0"/>
          </a:p>
        </p:txBody>
      </p:sp>
    </p:spTree>
    <p:extLst>
      <p:ext uri="{BB962C8B-B14F-4D97-AF65-F5344CB8AC3E}">
        <p14:creationId xmlns:p14="http://schemas.microsoft.com/office/powerpoint/2010/main" val="196339281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BA2AF7CE-389E-4638-8EFD-46641ABAB144}"/>
              </a:ext>
            </a:extLst>
          </p:cNvPr>
          <p:cNvPicPr>
            <a:picLocks noChangeAspect="1"/>
          </p:cNvPicPr>
          <p:nvPr/>
        </p:nvPicPr>
        <p:blipFill rotWithShape="1">
          <a:blip r:embed="rId4">
            <a:extLst>
              <a:ext uri="{28A0092B-C50C-407E-A947-70E740481C1C}">
                <a14:useLocalDpi xmlns:a14="http://schemas.microsoft.com/office/drawing/2010/main" val="0"/>
              </a:ext>
            </a:extLst>
          </a:blip>
          <a:srcRect l="5318" r="5318" b="-1"/>
          <a:stretch/>
        </p:blipFill>
        <p:spPr>
          <a:xfrm>
            <a:off x="391903" y="573678"/>
            <a:ext cx="5103206" cy="57106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8D048F24-29CD-426B-869E-5F382F0E3619}"/>
              </a:ext>
            </a:extLst>
          </p:cNvPr>
          <p:cNvSpPr txBox="1"/>
          <p:nvPr/>
        </p:nvSpPr>
        <p:spPr>
          <a:xfrm>
            <a:off x="6203854" y="2178657"/>
            <a:ext cx="6105378" cy="2826928"/>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b="1" dirty="0"/>
              <a:t>1- communication </a:t>
            </a:r>
          </a:p>
          <a:p>
            <a:pPr indent="-228600">
              <a:lnSpc>
                <a:spcPct val="90000"/>
              </a:lnSpc>
              <a:spcAft>
                <a:spcPts val="600"/>
              </a:spcAft>
              <a:buFont typeface="Arial" panose="020B0604020202020204" pitchFamily="34" charset="0"/>
              <a:buChar char="•"/>
            </a:pPr>
            <a:r>
              <a:rPr lang="en-US" b="1" dirty="0"/>
              <a:t>2-</a:t>
            </a:r>
            <a:r>
              <a:rPr lang="en-US" sz="1800" b="1" dirty="0"/>
              <a:t> Collaboration</a:t>
            </a:r>
          </a:p>
          <a:p>
            <a:pPr indent="-228600">
              <a:lnSpc>
                <a:spcPct val="90000"/>
              </a:lnSpc>
              <a:spcAft>
                <a:spcPts val="600"/>
              </a:spcAft>
              <a:buFont typeface="Arial" panose="020B0604020202020204" pitchFamily="34" charset="0"/>
              <a:buChar char="•"/>
            </a:pPr>
            <a:r>
              <a:rPr lang="en-US" b="1" dirty="0"/>
              <a:t>3</a:t>
            </a:r>
            <a:r>
              <a:rPr lang="en-US" sz="1800" b="1" dirty="0"/>
              <a:t>- Portfolio </a:t>
            </a:r>
          </a:p>
          <a:p>
            <a:pPr indent="-228600">
              <a:lnSpc>
                <a:spcPct val="90000"/>
              </a:lnSpc>
              <a:spcAft>
                <a:spcPts val="600"/>
              </a:spcAft>
              <a:buFont typeface="Arial" panose="020B0604020202020204" pitchFamily="34" charset="0"/>
              <a:buChar char="•"/>
            </a:pPr>
            <a:r>
              <a:rPr lang="en-US" b="1" dirty="0"/>
              <a:t>4</a:t>
            </a:r>
            <a:r>
              <a:rPr lang="en-US" sz="1800" b="1" dirty="0"/>
              <a:t>- Repository</a:t>
            </a:r>
          </a:p>
          <a:p>
            <a:pPr indent="-228600">
              <a:lnSpc>
                <a:spcPct val="90000"/>
              </a:lnSpc>
              <a:spcAft>
                <a:spcPts val="600"/>
              </a:spcAft>
              <a:buFont typeface="Arial" panose="020B0604020202020204" pitchFamily="34" charset="0"/>
              <a:buChar char="•"/>
            </a:pPr>
            <a:r>
              <a:rPr lang="en-US" b="1" dirty="0"/>
              <a:t>5</a:t>
            </a:r>
            <a:r>
              <a:rPr lang="en-US" sz="1800" b="1" dirty="0"/>
              <a:t>- Documentation</a:t>
            </a:r>
          </a:p>
          <a:p>
            <a:pPr indent="-228600">
              <a:lnSpc>
                <a:spcPct val="90000"/>
              </a:lnSpc>
              <a:spcAft>
                <a:spcPts val="600"/>
              </a:spcAft>
              <a:buFont typeface="Arial" panose="020B0604020202020204" pitchFamily="34" charset="0"/>
              <a:buChar char="•"/>
            </a:pPr>
            <a:r>
              <a:rPr lang="en-US" b="1" dirty="0"/>
              <a:t>6</a:t>
            </a:r>
            <a:r>
              <a:rPr lang="en-US" sz="1800" b="1" dirty="0"/>
              <a:t>- GUI (UML) </a:t>
            </a:r>
          </a:p>
          <a:p>
            <a:pPr indent="-228600">
              <a:lnSpc>
                <a:spcPct val="90000"/>
              </a:lnSpc>
              <a:spcAft>
                <a:spcPts val="600"/>
              </a:spcAft>
              <a:buFont typeface="Arial" panose="020B0604020202020204" pitchFamily="34" charset="0"/>
              <a:buChar char="•"/>
            </a:pPr>
            <a:r>
              <a:rPr lang="en-US" b="1" dirty="0"/>
              <a:t>7</a:t>
            </a:r>
            <a:r>
              <a:rPr lang="en-US" sz="1800" b="1" dirty="0"/>
              <a:t>- Future</a:t>
            </a:r>
            <a:r>
              <a:rPr lang="en-US" b="1" dirty="0"/>
              <a:t> Changes</a:t>
            </a:r>
            <a:endParaRPr lang="en-US" sz="1800" b="1" dirty="0"/>
          </a:p>
          <a:p>
            <a:pPr indent="-228600">
              <a:lnSpc>
                <a:spcPct val="90000"/>
              </a:lnSpc>
              <a:spcAft>
                <a:spcPts val="600"/>
              </a:spcAft>
              <a:buFont typeface="Arial" panose="020B0604020202020204" pitchFamily="34" charset="0"/>
              <a:buChar char="•"/>
            </a:pPr>
            <a:r>
              <a:rPr lang="en-US" sz="1800" b="1" dirty="0"/>
              <a:t>8- MyLabProgramming</a:t>
            </a:r>
          </a:p>
          <a:p>
            <a:pPr indent="-228600">
              <a:lnSpc>
                <a:spcPct val="90000"/>
              </a:lnSpc>
              <a:spcAft>
                <a:spcPts val="600"/>
              </a:spcAft>
              <a:buFont typeface="Arial" panose="020B0604020202020204" pitchFamily="34" charset="0"/>
              <a:buChar char="•"/>
            </a:pPr>
            <a:endParaRPr lang="en-US" sz="900" dirty="0"/>
          </a:p>
        </p:txBody>
      </p:sp>
      <p:sp>
        <p:nvSpPr>
          <p:cNvPr id="8" name="TextBox 7">
            <a:extLst>
              <a:ext uri="{FF2B5EF4-FFF2-40B4-BE49-F238E27FC236}">
                <a16:creationId xmlns:a16="http://schemas.microsoft.com/office/drawing/2014/main" id="{4B1A42C8-7E0F-48E5-B5E2-36D98742851B}"/>
              </a:ext>
            </a:extLst>
          </p:cNvPr>
          <p:cNvSpPr txBox="1"/>
          <p:nvPr/>
        </p:nvSpPr>
        <p:spPr>
          <a:xfrm>
            <a:off x="6203854" y="992480"/>
            <a:ext cx="6724356" cy="830997"/>
          </a:xfrm>
          <a:prstGeom prst="rect">
            <a:avLst/>
          </a:prstGeom>
          <a:noFill/>
        </p:spPr>
        <p:txBody>
          <a:bodyPr wrap="square">
            <a:spAutoFit/>
          </a:bodyPr>
          <a:lstStyle/>
          <a:p>
            <a:r>
              <a:rPr lang="en-US" sz="4800" b="1" dirty="0"/>
              <a:t>OBJECTIVES</a:t>
            </a:r>
            <a:endParaRPr lang="en-GB" sz="4800" b="1" dirty="0"/>
          </a:p>
        </p:txBody>
      </p:sp>
      <p:sp>
        <p:nvSpPr>
          <p:cNvPr id="9" name="TextBox 8">
            <a:extLst>
              <a:ext uri="{FF2B5EF4-FFF2-40B4-BE49-F238E27FC236}">
                <a16:creationId xmlns:a16="http://schemas.microsoft.com/office/drawing/2014/main" id="{BAF6C812-6BC3-4663-84EC-BC53B8D18EE4}"/>
              </a:ext>
            </a:extLst>
          </p:cNvPr>
          <p:cNvSpPr txBox="1"/>
          <p:nvPr/>
        </p:nvSpPr>
        <p:spPr>
          <a:xfrm>
            <a:off x="10406575" y="6488668"/>
            <a:ext cx="6464104"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Zaki 30010702 </a:t>
            </a:r>
            <a:endParaRPr lang="en-GB" dirty="0"/>
          </a:p>
        </p:txBody>
      </p:sp>
      <p:pic>
        <p:nvPicPr>
          <p:cNvPr id="3" name="1">
            <a:hlinkClick r:id="" action="ppaction://media"/>
            <a:extLst>
              <a:ext uri="{FF2B5EF4-FFF2-40B4-BE49-F238E27FC236}">
                <a16:creationId xmlns:a16="http://schemas.microsoft.com/office/drawing/2014/main" id="{FDB04079-12F5-448F-B75A-D64E87650F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42072" y="2178657"/>
            <a:ext cx="609600" cy="609600"/>
          </a:xfrm>
          <a:prstGeom prst="rect">
            <a:avLst/>
          </a:prstGeom>
        </p:spPr>
      </p:pic>
    </p:spTree>
    <p:extLst>
      <p:ext uri="{BB962C8B-B14F-4D97-AF65-F5344CB8AC3E}">
        <p14:creationId xmlns:p14="http://schemas.microsoft.com/office/powerpoint/2010/main" val="3195099014"/>
      </p:ext>
    </p:extLst>
  </p:cSld>
  <p:clrMapOvr>
    <a:masterClrMapping/>
  </p:clrMapOvr>
  <mc:AlternateContent xmlns:mc="http://schemas.openxmlformats.org/markup-compatibility/2006" xmlns:p14="http://schemas.microsoft.com/office/powerpoint/2010/main">
    <mc:Choice Requires="p14">
      <p:transition spd="slow" p14:dur="2000" advTm="19000"/>
    </mc:Choice>
    <mc:Fallback xmlns="">
      <p:transition spd="slow" advTm="1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B1FB68-177C-4822-BDC0-FE5CFCD8BA4C}"/>
              </a:ext>
            </a:extLst>
          </p:cNvPr>
          <p:cNvSpPr txBox="1"/>
          <p:nvPr/>
        </p:nvSpPr>
        <p:spPr>
          <a:xfrm>
            <a:off x="265042" y="1431929"/>
            <a:ext cx="7057072" cy="1569660"/>
          </a:xfrm>
          <a:prstGeom prst="rect">
            <a:avLst/>
          </a:prstGeom>
          <a:noFill/>
        </p:spPr>
        <p:txBody>
          <a:bodyPr wrap="square" rtlCol="0">
            <a:spAutoFit/>
          </a:bodyPr>
          <a:lstStyle/>
          <a:p>
            <a:r>
              <a:rPr lang="en-GB" sz="2400" b="1" dirty="0">
                <a:latin typeface="Cambria Math" panose="02040503050406030204" pitchFamily="18" charset="0"/>
                <a:ea typeface="Cambria Math" panose="02040503050406030204" pitchFamily="18" charset="0"/>
              </a:rPr>
              <a:t>Our group mainly communicates through Microsoft Teams as we felt it the easiest to understand and use. We hold two meeting a week to discuss group work and individual progress.</a:t>
            </a:r>
          </a:p>
        </p:txBody>
      </p:sp>
      <p:sp>
        <p:nvSpPr>
          <p:cNvPr id="15" name="TextBox 14">
            <a:extLst>
              <a:ext uri="{FF2B5EF4-FFF2-40B4-BE49-F238E27FC236}">
                <a16:creationId xmlns:a16="http://schemas.microsoft.com/office/drawing/2014/main" id="{DCB6B0C9-B83A-4615-87B1-BCFD1EA49947}"/>
              </a:ext>
            </a:extLst>
          </p:cNvPr>
          <p:cNvSpPr txBox="1"/>
          <p:nvPr/>
        </p:nvSpPr>
        <p:spPr>
          <a:xfrm>
            <a:off x="5476364" y="5336894"/>
            <a:ext cx="6715636" cy="830997"/>
          </a:xfrm>
          <a:prstGeom prst="rect">
            <a:avLst/>
          </a:prstGeom>
          <a:noFill/>
        </p:spPr>
        <p:txBody>
          <a:bodyPr wrap="square" rtlCol="0">
            <a:spAutoFit/>
          </a:bodyPr>
          <a:lstStyle/>
          <a:p>
            <a:r>
              <a:rPr lang="en-GB" sz="2400" b="1" dirty="0">
                <a:latin typeface="Cambria Math" panose="02040503050406030204" pitchFamily="18" charset="0"/>
                <a:ea typeface="Cambria Math" panose="02040503050406030204" pitchFamily="18" charset="0"/>
              </a:rPr>
              <a:t>Discord will also be used as a means of fast communication between us and our lecturer</a:t>
            </a:r>
            <a:r>
              <a:rPr lang="en-GB" b="1" dirty="0"/>
              <a:t>.</a:t>
            </a:r>
          </a:p>
        </p:txBody>
      </p:sp>
      <p:sp>
        <p:nvSpPr>
          <p:cNvPr id="3" name="Rectangle 2">
            <a:extLst>
              <a:ext uri="{FF2B5EF4-FFF2-40B4-BE49-F238E27FC236}">
                <a16:creationId xmlns:a16="http://schemas.microsoft.com/office/drawing/2014/main" id="{5AC3E298-FC86-4AA3-8741-DF01E6173262}"/>
              </a:ext>
            </a:extLst>
          </p:cNvPr>
          <p:cNvSpPr/>
          <p:nvPr/>
        </p:nvSpPr>
        <p:spPr>
          <a:xfrm>
            <a:off x="0" y="14069"/>
            <a:ext cx="6628814"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1-Communication</a:t>
            </a:r>
            <a:r>
              <a:rPr lang="en-US" dirty="0"/>
              <a:t> </a:t>
            </a:r>
            <a:endParaRPr lang="en-GB" dirty="0"/>
          </a:p>
        </p:txBody>
      </p:sp>
      <p:sp>
        <p:nvSpPr>
          <p:cNvPr id="16" name="TextBox 15">
            <a:extLst>
              <a:ext uri="{FF2B5EF4-FFF2-40B4-BE49-F238E27FC236}">
                <a16:creationId xmlns:a16="http://schemas.microsoft.com/office/drawing/2014/main" id="{3A787CA0-ADC4-4363-8B4B-D649D6D5971F}"/>
              </a:ext>
            </a:extLst>
          </p:cNvPr>
          <p:cNvSpPr txBox="1"/>
          <p:nvPr/>
        </p:nvSpPr>
        <p:spPr>
          <a:xfrm>
            <a:off x="9768840" y="6488668"/>
            <a:ext cx="3390900" cy="369332"/>
          </a:xfrm>
          <a:prstGeom prst="rect">
            <a:avLst/>
          </a:prstGeom>
          <a:noFill/>
        </p:spPr>
        <p:txBody>
          <a:bodyPr wrap="square" rtlCol="0">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Kerri–Anne 30014123</a:t>
            </a:r>
            <a:endParaRPr lang="en-GB" dirty="0"/>
          </a:p>
        </p:txBody>
      </p:sp>
      <p:pic>
        <p:nvPicPr>
          <p:cNvPr id="2" name="2">
            <a:hlinkClick r:id="" action="ppaction://media"/>
            <a:extLst>
              <a:ext uri="{FF2B5EF4-FFF2-40B4-BE49-F238E27FC236}">
                <a16:creationId xmlns:a16="http://schemas.microsoft.com/office/drawing/2014/main" id="{187362AC-3A61-40DD-BD6F-243F9407FE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58858" y="3181485"/>
            <a:ext cx="609600" cy="609600"/>
          </a:xfrm>
          <a:prstGeom prst="rect">
            <a:avLst/>
          </a:prstGeom>
        </p:spPr>
      </p:pic>
      <p:pic>
        <p:nvPicPr>
          <p:cNvPr id="1026" name="Picture 2">
            <a:extLst>
              <a:ext uri="{FF2B5EF4-FFF2-40B4-BE49-F238E27FC236}">
                <a16:creationId xmlns:a16="http://schemas.microsoft.com/office/drawing/2014/main" id="{79A7FF98-E988-40D9-A0E1-BE799E6F0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042" y="3395863"/>
            <a:ext cx="4969673" cy="329862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4" descr="Graphical user interface, text, application, chat or text message&#10;&#10;Description automatically generated">
            <a:extLst>
              <a:ext uri="{FF2B5EF4-FFF2-40B4-BE49-F238E27FC236}">
                <a16:creationId xmlns:a16="http://schemas.microsoft.com/office/drawing/2014/main" id="{4D096C14-FBA2-49AB-BE8B-790017C66DFE}"/>
              </a:ext>
            </a:extLst>
          </p:cNvPr>
          <p:cNvPicPr>
            <a:picLocks noChangeAspect="1"/>
          </p:cNvPicPr>
          <p:nvPr/>
        </p:nvPicPr>
        <p:blipFill>
          <a:blip r:embed="rId6"/>
          <a:stretch>
            <a:fillRect/>
          </a:stretch>
        </p:blipFill>
        <p:spPr>
          <a:xfrm>
            <a:off x="6539502" y="2907782"/>
            <a:ext cx="5542907" cy="2146907"/>
          </a:xfrm>
          <a:prstGeom prst="rect">
            <a:avLst/>
          </a:prstGeom>
          <a:ln w="57150" cap="sq" cmpd="thickThin">
            <a:solidFill>
              <a:srgbClr val="000000"/>
            </a:solidFill>
            <a:prstDash val="solid"/>
            <a:miter lim="800000"/>
          </a:ln>
          <a:effectLst>
            <a:innerShdw blurRad="76200">
              <a:srgbClr val="000000"/>
            </a:innerShdw>
          </a:effectLst>
        </p:spPr>
      </p:pic>
      <p:pic>
        <p:nvPicPr>
          <p:cNvPr id="5" name="Picture 5" descr="A picture containing icon&#10;&#10;Description automatically generated">
            <a:extLst>
              <a:ext uri="{FF2B5EF4-FFF2-40B4-BE49-F238E27FC236}">
                <a16:creationId xmlns:a16="http://schemas.microsoft.com/office/drawing/2014/main" id="{2470C0D4-CD9D-456E-88D1-6A52EF3D367C}"/>
              </a:ext>
            </a:extLst>
          </p:cNvPr>
          <p:cNvPicPr>
            <a:picLocks noChangeAspect="1"/>
          </p:cNvPicPr>
          <p:nvPr/>
        </p:nvPicPr>
        <p:blipFill>
          <a:blip r:embed="rId7"/>
          <a:stretch>
            <a:fillRect/>
          </a:stretch>
        </p:blipFill>
        <p:spPr>
          <a:xfrm>
            <a:off x="7947140" y="105033"/>
            <a:ext cx="2727629" cy="2727629"/>
          </a:xfrm>
          <a:prstGeom prst="rect">
            <a:avLst/>
          </a:prstGeom>
        </p:spPr>
      </p:pic>
    </p:spTree>
    <p:extLst>
      <p:ext uri="{BB962C8B-B14F-4D97-AF65-F5344CB8AC3E}">
        <p14:creationId xmlns:p14="http://schemas.microsoft.com/office/powerpoint/2010/main" val="2215701264"/>
      </p:ext>
    </p:extLst>
  </p:cSld>
  <p:clrMapOvr>
    <a:masterClrMapping/>
  </p:clrMapOvr>
  <p:transition spd="slow" advClick="0"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DC3682-9B0A-4D1E-B2D9-585C5143BF56}"/>
              </a:ext>
            </a:extLst>
          </p:cNvPr>
          <p:cNvSpPr txBox="1"/>
          <p:nvPr/>
        </p:nvSpPr>
        <p:spPr>
          <a:xfrm>
            <a:off x="844062" y="1618866"/>
            <a:ext cx="9490563" cy="461665"/>
          </a:xfrm>
          <a:prstGeom prst="rect">
            <a:avLst/>
          </a:prstGeom>
          <a:noFill/>
        </p:spPr>
        <p:txBody>
          <a:bodyPr wrap="square" rtlCol="0">
            <a:spAutoFit/>
          </a:bodyPr>
          <a:lstStyle/>
          <a:p>
            <a:r>
              <a:rPr lang="en-GB" sz="2400" b="1" dirty="0">
                <a:latin typeface="Cambria Math" panose="02040503050406030204" pitchFamily="18" charset="0"/>
                <a:ea typeface="Cambria Math" panose="02040503050406030204" pitchFamily="18" charset="0"/>
              </a:rPr>
              <a:t>To organise and prioritise workload our team has decided to use Trello.</a:t>
            </a:r>
            <a:endParaRPr lang="en-GB" b="1" dirty="0"/>
          </a:p>
        </p:txBody>
      </p:sp>
      <p:pic>
        <p:nvPicPr>
          <p:cNvPr id="14" name="Picture 13">
            <a:extLst>
              <a:ext uri="{FF2B5EF4-FFF2-40B4-BE49-F238E27FC236}">
                <a16:creationId xmlns:a16="http://schemas.microsoft.com/office/drawing/2014/main" id="{F8EBD785-EA57-46E3-8F08-B6AD26742A0A}"/>
              </a:ext>
            </a:extLst>
          </p:cNvPr>
          <p:cNvPicPr>
            <a:picLocks noChangeAspect="1"/>
          </p:cNvPicPr>
          <p:nvPr/>
        </p:nvPicPr>
        <p:blipFill rotWithShape="1">
          <a:blip r:embed="rId4"/>
          <a:srcRect r="6875" b="8592"/>
          <a:stretch/>
        </p:blipFill>
        <p:spPr>
          <a:xfrm>
            <a:off x="5186620" y="2973788"/>
            <a:ext cx="6862505" cy="3788962"/>
          </a:xfrm>
          <a:prstGeom prst="rect">
            <a:avLst/>
          </a:prstGeom>
          <a:ln w="88900" cap="sq" cmpd="thickThin">
            <a:solidFill>
              <a:srgbClr val="000000"/>
            </a:solidFill>
            <a:prstDash val="solid"/>
            <a:miter lim="800000"/>
          </a:ln>
          <a:effectLst>
            <a:innerShdw blurRad="76200">
              <a:srgbClr val="000000"/>
            </a:innerShdw>
          </a:effectLst>
        </p:spPr>
      </p:pic>
      <p:sp>
        <p:nvSpPr>
          <p:cNvPr id="18" name="TextBox 17">
            <a:extLst>
              <a:ext uri="{FF2B5EF4-FFF2-40B4-BE49-F238E27FC236}">
                <a16:creationId xmlns:a16="http://schemas.microsoft.com/office/drawing/2014/main" id="{7F68ABCE-4A37-49FB-9D32-BE7FFA106C01}"/>
              </a:ext>
            </a:extLst>
          </p:cNvPr>
          <p:cNvSpPr txBox="1"/>
          <p:nvPr/>
        </p:nvSpPr>
        <p:spPr>
          <a:xfrm>
            <a:off x="444320" y="2930810"/>
            <a:ext cx="3830076" cy="2308324"/>
          </a:xfrm>
          <a:prstGeom prst="rect">
            <a:avLst/>
          </a:prstGeom>
          <a:noFill/>
        </p:spPr>
        <p:txBody>
          <a:bodyPr wrap="square" rtlCol="0">
            <a:spAutoFit/>
          </a:bodyPr>
          <a:lstStyle/>
          <a:p>
            <a:r>
              <a:rPr lang="en-GB" sz="2400" b="1" dirty="0">
                <a:latin typeface="Cambria Math" panose="02040503050406030204" pitchFamily="18" charset="0"/>
                <a:ea typeface="Cambria Math" panose="02040503050406030204" pitchFamily="18" charset="0"/>
              </a:rPr>
              <a:t>Work division is divided between team members based on individual tasks. Each team member can view task deadlines and update boards</a:t>
            </a:r>
            <a:r>
              <a:rPr lang="en-GB" sz="2400" dirty="0">
                <a:latin typeface="Cambria Math" panose="02040503050406030204" pitchFamily="18" charset="0"/>
                <a:ea typeface="Cambria Math" panose="02040503050406030204" pitchFamily="18" charset="0"/>
              </a:rPr>
              <a:t>. </a:t>
            </a:r>
            <a:endParaRPr lang="en-GB" dirty="0"/>
          </a:p>
        </p:txBody>
      </p:sp>
      <p:sp>
        <p:nvSpPr>
          <p:cNvPr id="5" name="Rectangle 4">
            <a:extLst>
              <a:ext uri="{FF2B5EF4-FFF2-40B4-BE49-F238E27FC236}">
                <a16:creationId xmlns:a16="http://schemas.microsoft.com/office/drawing/2014/main" id="{9D86D37C-0F7D-4F3E-B01C-B46C491207BF}"/>
              </a:ext>
            </a:extLst>
          </p:cNvPr>
          <p:cNvSpPr/>
          <p:nvPr/>
        </p:nvSpPr>
        <p:spPr>
          <a:xfrm>
            <a:off x="0" y="0"/>
            <a:ext cx="12192000" cy="1237964"/>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2- Collaboration</a:t>
            </a:r>
            <a:r>
              <a:rPr lang="en-US" dirty="0"/>
              <a:t> </a:t>
            </a:r>
            <a:endParaRPr lang="en-GB" dirty="0"/>
          </a:p>
        </p:txBody>
      </p:sp>
      <p:sp>
        <p:nvSpPr>
          <p:cNvPr id="7" name="TextBox 6">
            <a:extLst>
              <a:ext uri="{FF2B5EF4-FFF2-40B4-BE49-F238E27FC236}">
                <a16:creationId xmlns:a16="http://schemas.microsoft.com/office/drawing/2014/main" id="{B8212CD7-E891-4BAA-8323-90A12A61CCF9}"/>
              </a:ext>
            </a:extLst>
          </p:cNvPr>
          <p:cNvSpPr txBox="1"/>
          <p:nvPr/>
        </p:nvSpPr>
        <p:spPr>
          <a:xfrm>
            <a:off x="-80857" y="6439584"/>
            <a:ext cx="3399246" cy="646331"/>
          </a:xfrm>
          <a:prstGeom prst="rect">
            <a:avLst/>
          </a:prstGeom>
          <a:noFill/>
        </p:spPr>
        <p:txBody>
          <a:bodyPr wrap="square" rtlCol="0">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Kerri–Anne 30014123</a:t>
            </a:r>
            <a:endParaRPr lang="en-GB" dirty="0"/>
          </a:p>
          <a:p>
            <a:endParaRPr lang="en-GB" dirty="0"/>
          </a:p>
        </p:txBody>
      </p:sp>
      <p:pic>
        <p:nvPicPr>
          <p:cNvPr id="2" name="3">
            <a:hlinkClick r:id="" action="ppaction://media"/>
            <a:extLst>
              <a:ext uri="{FF2B5EF4-FFF2-40B4-BE49-F238E27FC236}">
                <a16:creationId xmlns:a16="http://schemas.microsoft.com/office/drawing/2014/main" id="{B1F18C7A-6E45-4FD9-99DB-FCD04E8BF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73538" y="2843213"/>
            <a:ext cx="609600" cy="609600"/>
          </a:xfrm>
          <a:prstGeom prst="rect">
            <a:avLst/>
          </a:prstGeom>
        </p:spPr>
      </p:pic>
    </p:spTree>
    <p:extLst>
      <p:ext uri="{BB962C8B-B14F-4D97-AF65-F5344CB8AC3E}">
        <p14:creationId xmlns:p14="http://schemas.microsoft.com/office/powerpoint/2010/main" val="1074974935"/>
      </p:ext>
    </p:extLst>
  </p:cSld>
  <p:clrMapOvr>
    <a:masterClrMapping/>
  </p:clrMapOvr>
  <p:transition spd="slow" advClick="0"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FA061CAA-2C74-49BA-B6AE-08A40590AE89}"/>
              </a:ext>
            </a:extLst>
          </p:cNvPr>
          <p:cNvPicPr>
            <a:picLocks noChangeAspect="1"/>
          </p:cNvPicPr>
          <p:nvPr/>
        </p:nvPicPr>
        <p:blipFill rotWithShape="1">
          <a:blip r:embed="rId4">
            <a:extLst>
              <a:ext uri="{28A0092B-C50C-407E-A947-70E740481C1C}">
                <a14:useLocalDpi xmlns:a14="http://schemas.microsoft.com/office/drawing/2010/main" val="0"/>
              </a:ext>
            </a:extLst>
          </a:blip>
          <a:srcRect l="16298" t="9097" r="54556" b="16488"/>
          <a:stretch/>
        </p:blipFill>
        <p:spPr>
          <a:xfrm>
            <a:off x="9439161" y="1308303"/>
            <a:ext cx="2616592" cy="3744000"/>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descr="A picture containing text&#10;&#10;Description automatically generated">
            <a:extLst>
              <a:ext uri="{FF2B5EF4-FFF2-40B4-BE49-F238E27FC236}">
                <a16:creationId xmlns:a16="http://schemas.microsoft.com/office/drawing/2014/main" id="{7897467F-7D9B-4CFB-8B0F-8D902130AFF8}"/>
              </a:ext>
            </a:extLst>
          </p:cNvPr>
          <p:cNvPicPr>
            <a:picLocks noChangeAspect="1"/>
          </p:cNvPicPr>
          <p:nvPr/>
        </p:nvPicPr>
        <p:blipFill rotWithShape="1">
          <a:blip r:embed="rId4">
            <a:extLst>
              <a:ext uri="{28A0092B-C50C-407E-A947-70E740481C1C}">
                <a14:useLocalDpi xmlns:a14="http://schemas.microsoft.com/office/drawing/2010/main" val="0"/>
              </a:ext>
            </a:extLst>
          </a:blip>
          <a:srcRect l="54286" t="18621" r="16533" b="25708"/>
          <a:stretch/>
        </p:blipFill>
        <p:spPr>
          <a:xfrm>
            <a:off x="6686398" y="3823834"/>
            <a:ext cx="2597573" cy="2906974"/>
          </a:xfrm>
          <a:prstGeom prst="rect">
            <a:avLst/>
          </a:prstGeom>
          <a:ln w="88900" cap="sq" cmpd="thickThin">
            <a:solidFill>
              <a:srgbClr val="000000"/>
            </a:solidFill>
            <a:prstDash val="solid"/>
            <a:miter lim="800000"/>
          </a:ln>
          <a:effectLst>
            <a:innerShdw blurRad="76200">
              <a:srgbClr val="000000"/>
            </a:innerShdw>
          </a:effectLst>
        </p:spPr>
      </p:pic>
      <p:sp>
        <p:nvSpPr>
          <p:cNvPr id="15" name="Rectangle 14">
            <a:extLst>
              <a:ext uri="{FF2B5EF4-FFF2-40B4-BE49-F238E27FC236}">
                <a16:creationId xmlns:a16="http://schemas.microsoft.com/office/drawing/2014/main" id="{AE5F69F5-45F7-4EF9-B03B-1133950E7475}"/>
              </a:ext>
            </a:extLst>
          </p:cNvPr>
          <p:cNvSpPr/>
          <p:nvPr/>
        </p:nvSpPr>
        <p:spPr>
          <a:xfrm>
            <a:off x="-9378" y="0"/>
            <a:ext cx="12201378"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3- Portfolio </a:t>
            </a:r>
            <a:r>
              <a:rPr lang="en-US"/>
              <a:t> </a:t>
            </a:r>
            <a:endParaRPr lang="en-GB" dirty="0"/>
          </a:p>
        </p:txBody>
      </p:sp>
      <p:sp>
        <p:nvSpPr>
          <p:cNvPr id="17" name="TextBox 16">
            <a:extLst>
              <a:ext uri="{FF2B5EF4-FFF2-40B4-BE49-F238E27FC236}">
                <a16:creationId xmlns:a16="http://schemas.microsoft.com/office/drawing/2014/main" id="{100701EC-0864-423B-992D-35C282C46AB1}"/>
              </a:ext>
            </a:extLst>
          </p:cNvPr>
          <p:cNvSpPr txBox="1"/>
          <p:nvPr/>
        </p:nvSpPr>
        <p:spPr>
          <a:xfrm>
            <a:off x="20870" y="4821308"/>
            <a:ext cx="5878181" cy="1538883"/>
          </a:xfrm>
          <a:prstGeom prst="rect">
            <a:avLst/>
          </a:prstGeom>
          <a:noFill/>
        </p:spPr>
        <p:txBody>
          <a:bodyPr wrap="square" rtlCol="0">
            <a:spAutoFit/>
          </a:bodyPr>
          <a:lstStyle/>
          <a:p>
            <a:r>
              <a:rPr lang="en-US" sz="1600" dirty="0"/>
              <a:t> </a:t>
            </a:r>
            <a:endParaRPr lang="en-GB" sz="1600" dirty="0"/>
          </a:p>
          <a:p>
            <a:r>
              <a:rPr lang="en-US" sz="2000" b="1" dirty="0">
                <a:latin typeface="Cambria Math" panose="02040503050406030204" pitchFamily="18" charset="0"/>
                <a:ea typeface="Cambria Math" panose="02040503050406030204" pitchFamily="18" charset="0"/>
              </a:rPr>
              <a:t>3- All outcome of Questions and Answers of  Team meetings were noted in the portfolio which helped us progress into the further weeks  </a:t>
            </a:r>
            <a:endParaRPr lang="en-GB" sz="2000" b="1" dirty="0">
              <a:latin typeface="Cambria Math" panose="02040503050406030204" pitchFamily="18" charset="0"/>
              <a:ea typeface="Cambria Math" panose="02040503050406030204" pitchFamily="18" charset="0"/>
            </a:endParaRPr>
          </a:p>
          <a:p>
            <a:endParaRPr lang="en-GB" sz="1600" dirty="0"/>
          </a:p>
        </p:txBody>
      </p:sp>
      <p:sp>
        <p:nvSpPr>
          <p:cNvPr id="43" name="TextBox 42">
            <a:extLst>
              <a:ext uri="{FF2B5EF4-FFF2-40B4-BE49-F238E27FC236}">
                <a16:creationId xmlns:a16="http://schemas.microsoft.com/office/drawing/2014/main" id="{2DB53C2C-CEEE-4579-B173-68A4AC593D8B}"/>
              </a:ext>
            </a:extLst>
          </p:cNvPr>
          <p:cNvSpPr txBox="1"/>
          <p:nvPr/>
        </p:nvSpPr>
        <p:spPr>
          <a:xfrm>
            <a:off x="-9378" y="3973060"/>
            <a:ext cx="6105378" cy="707886"/>
          </a:xfrm>
          <a:prstGeom prst="rect">
            <a:avLst/>
          </a:prstGeom>
          <a:noFill/>
        </p:spPr>
        <p:txBody>
          <a:bodyPr wrap="square">
            <a:spAutoFit/>
          </a:bodyPr>
          <a:lstStyle/>
          <a:p>
            <a:r>
              <a:rPr lang="en-US" sz="1600" b="1" dirty="0"/>
              <a:t> 2- </a:t>
            </a:r>
            <a:r>
              <a:rPr lang="en-US" sz="2000" b="1" dirty="0">
                <a:latin typeface="Cambria Math" panose="02040503050406030204" pitchFamily="18" charset="0"/>
                <a:ea typeface="Cambria Math" panose="02040503050406030204" pitchFamily="18" charset="0"/>
              </a:rPr>
              <a:t>Team Portfolio was divided between the team for 4 week each while others write their personal portfolio </a:t>
            </a:r>
            <a:endParaRPr lang="en-US" sz="1600" b="1" dirty="0">
              <a:latin typeface="Cambria Math" panose="02040503050406030204" pitchFamily="18" charset="0"/>
              <a:ea typeface="Cambria Math" panose="02040503050406030204" pitchFamily="18" charset="0"/>
            </a:endParaRPr>
          </a:p>
        </p:txBody>
      </p:sp>
      <p:sp>
        <p:nvSpPr>
          <p:cNvPr id="44" name="TextBox 43">
            <a:extLst>
              <a:ext uri="{FF2B5EF4-FFF2-40B4-BE49-F238E27FC236}">
                <a16:creationId xmlns:a16="http://schemas.microsoft.com/office/drawing/2014/main" id="{06575F1B-002D-420D-8D82-E3EBC44F96C1}"/>
              </a:ext>
            </a:extLst>
          </p:cNvPr>
          <p:cNvSpPr txBox="1"/>
          <p:nvPr/>
        </p:nvSpPr>
        <p:spPr>
          <a:xfrm>
            <a:off x="-14067" y="2810709"/>
            <a:ext cx="6105378" cy="707886"/>
          </a:xfrm>
          <a:prstGeom prst="rect">
            <a:avLst/>
          </a:prstGeom>
          <a:noFill/>
        </p:spPr>
        <p:txBody>
          <a:bodyPr wrap="square">
            <a:spAutoFit/>
          </a:bodyPr>
          <a:lstStyle/>
          <a:p>
            <a:r>
              <a:rPr lang="en-US" sz="2000" b="1" dirty="0">
                <a:latin typeface="Cambria Math" panose="02040503050406030204" pitchFamily="18" charset="0"/>
                <a:ea typeface="Cambria Math" panose="02040503050406030204" pitchFamily="18" charset="0"/>
              </a:rPr>
              <a:t>1- Team Log was maintained to keep track of the team's progress</a:t>
            </a:r>
          </a:p>
        </p:txBody>
      </p:sp>
      <p:sp>
        <p:nvSpPr>
          <p:cNvPr id="5" name="TextBox 4">
            <a:extLst>
              <a:ext uri="{FF2B5EF4-FFF2-40B4-BE49-F238E27FC236}">
                <a16:creationId xmlns:a16="http://schemas.microsoft.com/office/drawing/2014/main" id="{C96CFF75-189D-4604-8A0D-EFD8101DC78D}"/>
              </a:ext>
            </a:extLst>
          </p:cNvPr>
          <p:cNvSpPr txBox="1"/>
          <p:nvPr/>
        </p:nvSpPr>
        <p:spPr>
          <a:xfrm>
            <a:off x="136247" y="1524000"/>
            <a:ext cx="6269240" cy="830997"/>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Portfolio plays a vital role in this phase it is used for :</a:t>
            </a:r>
            <a:endParaRPr lang="en-GB" sz="2400" dirty="0"/>
          </a:p>
        </p:txBody>
      </p:sp>
      <p:sp>
        <p:nvSpPr>
          <p:cNvPr id="12" name="TextBox 11">
            <a:extLst>
              <a:ext uri="{FF2B5EF4-FFF2-40B4-BE49-F238E27FC236}">
                <a16:creationId xmlns:a16="http://schemas.microsoft.com/office/drawing/2014/main" id="{E13209FD-97E0-4AA9-B0C9-135D8EE56632}"/>
              </a:ext>
            </a:extLst>
          </p:cNvPr>
          <p:cNvSpPr txBox="1"/>
          <p:nvPr/>
        </p:nvSpPr>
        <p:spPr>
          <a:xfrm>
            <a:off x="10445262" y="6488668"/>
            <a:ext cx="6147580"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Zaki 30010702 </a:t>
            </a:r>
            <a:endParaRPr lang="en-GB" dirty="0"/>
          </a:p>
        </p:txBody>
      </p:sp>
      <p:pic>
        <p:nvPicPr>
          <p:cNvPr id="2" name="4">
            <a:hlinkClick r:id="" action="ppaction://media"/>
            <a:extLst>
              <a:ext uri="{FF2B5EF4-FFF2-40B4-BE49-F238E27FC236}">
                <a16:creationId xmlns:a16="http://schemas.microsoft.com/office/drawing/2014/main" id="{56FA2619-676A-469D-B214-6BF078424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93748" y="2201109"/>
            <a:ext cx="609600" cy="609600"/>
          </a:xfrm>
          <a:prstGeom prst="rect">
            <a:avLst/>
          </a:prstGeom>
        </p:spPr>
      </p:pic>
    </p:spTree>
    <p:extLst>
      <p:ext uri="{BB962C8B-B14F-4D97-AF65-F5344CB8AC3E}">
        <p14:creationId xmlns:p14="http://schemas.microsoft.com/office/powerpoint/2010/main" val="3244045763"/>
      </p:ext>
    </p:extLst>
  </p:cSld>
  <p:clrMapOvr>
    <a:masterClrMapping/>
  </p:clrMapOvr>
  <p:transition spd="slow" advTm="196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E139EB-FF53-403E-82FD-02A8DCB4C4D0}"/>
              </a:ext>
            </a:extLst>
          </p:cNvPr>
          <p:cNvPicPr>
            <a:picLocks noChangeAspect="1"/>
          </p:cNvPicPr>
          <p:nvPr/>
        </p:nvPicPr>
        <p:blipFill rotWithShape="1">
          <a:blip r:embed="rId4"/>
          <a:srcRect l="2334" t="9930" r="27583" b="11408"/>
          <a:stretch/>
        </p:blipFill>
        <p:spPr>
          <a:xfrm>
            <a:off x="140677" y="2473942"/>
            <a:ext cx="6780628" cy="42363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TextBox 12">
            <a:extLst>
              <a:ext uri="{FF2B5EF4-FFF2-40B4-BE49-F238E27FC236}">
                <a16:creationId xmlns:a16="http://schemas.microsoft.com/office/drawing/2014/main" id="{31D3A402-C963-4801-9269-CB567BD939DE}"/>
              </a:ext>
            </a:extLst>
          </p:cNvPr>
          <p:cNvSpPr txBox="1"/>
          <p:nvPr/>
        </p:nvSpPr>
        <p:spPr>
          <a:xfrm>
            <a:off x="7345781" y="1711479"/>
            <a:ext cx="5111262" cy="1938992"/>
          </a:xfrm>
          <a:prstGeom prst="rect">
            <a:avLst/>
          </a:prstGeom>
          <a:noFill/>
        </p:spPr>
        <p:txBody>
          <a:bodyPr wrap="square" rtlCol="0">
            <a:spAutoFit/>
          </a:bodyPr>
          <a:lstStyle/>
          <a:p>
            <a:endParaRPr lang="en-GB" sz="2400" b="1" dirty="0">
              <a:latin typeface="Cambria Math" panose="02040503050406030204" pitchFamily="18" charset="0"/>
              <a:ea typeface="Cambria Math" panose="02040503050406030204" pitchFamily="18" charset="0"/>
            </a:endParaRPr>
          </a:p>
          <a:p>
            <a:r>
              <a:rPr lang="en-GB" sz="2400" b="1" dirty="0">
                <a:latin typeface="Cambria Math" panose="02040503050406030204" pitchFamily="18" charset="0"/>
                <a:ea typeface="Cambria Math" panose="02040503050406030204" pitchFamily="18" charset="0"/>
              </a:rPr>
              <a:t>On my account, I created our team repository and added all team members; so that we can all access and upload documents.</a:t>
            </a:r>
            <a:endParaRPr lang="en-GB" b="1" dirty="0"/>
          </a:p>
        </p:txBody>
      </p:sp>
      <p:sp>
        <p:nvSpPr>
          <p:cNvPr id="5" name="Rectangle 4">
            <a:extLst>
              <a:ext uri="{FF2B5EF4-FFF2-40B4-BE49-F238E27FC236}">
                <a16:creationId xmlns:a16="http://schemas.microsoft.com/office/drawing/2014/main" id="{64744BF4-2A1D-47BE-A0D3-1E9D45F4BF4E}"/>
              </a:ext>
            </a:extLst>
          </p:cNvPr>
          <p:cNvSpPr/>
          <p:nvPr/>
        </p:nvSpPr>
        <p:spPr>
          <a:xfrm>
            <a:off x="7821636" y="0"/>
            <a:ext cx="4370363"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4- Repository </a:t>
            </a:r>
            <a:r>
              <a:rPr lang="en-US" dirty="0"/>
              <a:t> </a:t>
            </a:r>
            <a:endParaRPr lang="en-GB" dirty="0"/>
          </a:p>
        </p:txBody>
      </p:sp>
      <p:sp>
        <p:nvSpPr>
          <p:cNvPr id="12" name="TextBox 11">
            <a:extLst>
              <a:ext uri="{FF2B5EF4-FFF2-40B4-BE49-F238E27FC236}">
                <a16:creationId xmlns:a16="http://schemas.microsoft.com/office/drawing/2014/main" id="{863ABFFB-4D52-458C-A98C-59FE99F4C016}"/>
              </a:ext>
            </a:extLst>
          </p:cNvPr>
          <p:cNvSpPr txBox="1"/>
          <p:nvPr/>
        </p:nvSpPr>
        <p:spPr>
          <a:xfrm>
            <a:off x="432122" y="910866"/>
            <a:ext cx="6911518" cy="461665"/>
          </a:xfrm>
          <a:prstGeom prst="rect">
            <a:avLst/>
          </a:prstGeom>
          <a:noFill/>
        </p:spPr>
        <p:txBody>
          <a:bodyPr wrap="square">
            <a:spAutoFit/>
          </a:bodyPr>
          <a:lstStyle/>
          <a:p>
            <a:r>
              <a:rPr lang="en-GB" sz="2400" b="1" dirty="0">
                <a:latin typeface="Cambria Math" panose="02040503050406030204" pitchFamily="18" charset="0"/>
                <a:ea typeface="Cambria Math" panose="02040503050406030204" pitchFamily="18" charset="0"/>
              </a:rPr>
              <a:t>All team members set up their own GitHub account. </a:t>
            </a:r>
          </a:p>
        </p:txBody>
      </p:sp>
      <p:pic>
        <p:nvPicPr>
          <p:cNvPr id="8" name="Picture 7">
            <a:extLst>
              <a:ext uri="{FF2B5EF4-FFF2-40B4-BE49-F238E27FC236}">
                <a16:creationId xmlns:a16="http://schemas.microsoft.com/office/drawing/2014/main" id="{548F1341-8600-431F-8C73-3AB1293A89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359" y="4383800"/>
            <a:ext cx="3963964" cy="2229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C7021235-A427-4C06-9220-7DA67FCA3436}"/>
              </a:ext>
            </a:extLst>
          </p:cNvPr>
          <p:cNvSpPr txBox="1"/>
          <p:nvPr/>
        </p:nvSpPr>
        <p:spPr>
          <a:xfrm>
            <a:off x="0" y="-31531"/>
            <a:ext cx="3343275" cy="369332"/>
          </a:xfrm>
          <a:prstGeom prst="rect">
            <a:avLst/>
          </a:prstGeom>
          <a:noFill/>
        </p:spPr>
        <p:txBody>
          <a:bodyPr wrap="square" rtlCol="0">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Kerri–Anne 30014123</a:t>
            </a:r>
            <a:endParaRPr lang="en-GB" dirty="0"/>
          </a:p>
        </p:txBody>
      </p:sp>
      <p:pic>
        <p:nvPicPr>
          <p:cNvPr id="3" name="5">
            <a:hlinkClick r:id="" action="ppaction://media"/>
            <a:extLst>
              <a:ext uri="{FF2B5EF4-FFF2-40B4-BE49-F238E27FC236}">
                <a16:creationId xmlns:a16="http://schemas.microsoft.com/office/drawing/2014/main" id="{9C483977-7848-40EC-A3FE-B740934DDA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2631" y="1618436"/>
            <a:ext cx="609600" cy="609600"/>
          </a:xfrm>
          <a:prstGeom prst="rect">
            <a:avLst/>
          </a:prstGeom>
        </p:spPr>
      </p:pic>
    </p:spTree>
    <p:extLst>
      <p:ext uri="{BB962C8B-B14F-4D97-AF65-F5344CB8AC3E}">
        <p14:creationId xmlns:p14="http://schemas.microsoft.com/office/powerpoint/2010/main" val="822696034"/>
      </p:ext>
    </p:extLst>
  </p:cSld>
  <p:clrMapOvr>
    <a:masterClrMapping/>
  </p:clrMapOvr>
  <p:transition spd="slow" advTm="1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0BDA9C-6E47-4192-9EAD-2E37C159D444}"/>
              </a:ext>
            </a:extLst>
          </p:cNvPr>
          <p:cNvSpPr/>
          <p:nvPr/>
        </p:nvSpPr>
        <p:spPr>
          <a:xfrm>
            <a:off x="0" y="0"/>
            <a:ext cx="5830957" cy="1237964"/>
          </a:xfrm>
          <a:prstGeom prst="rect">
            <a:avLst/>
          </a:prstGeom>
          <a:solidFill>
            <a:schemeClr val="accent1"/>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5- Documentation  </a:t>
            </a:r>
            <a:r>
              <a:rPr lang="en-US" dirty="0"/>
              <a:t> </a:t>
            </a:r>
            <a:endParaRPr lang="en-GB" dirty="0"/>
          </a:p>
        </p:txBody>
      </p:sp>
      <p:sp>
        <p:nvSpPr>
          <p:cNvPr id="7" name="TextBox 6">
            <a:extLst>
              <a:ext uri="{FF2B5EF4-FFF2-40B4-BE49-F238E27FC236}">
                <a16:creationId xmlns:a16="http://schemas.microsoft.com/office/drawing/2014/main" id="{D5422D40-1065-4D22-8514-D844C2C8E4BF}"/>
              </a:ext>
            </a:extLst>
          </p:cNvPr>
          <p:cNvSpPr txBox="1"/>
          <p:nvPr/>
        </p:nvSpPr>
        <p:spPr>
          <a:xfrm>
            <a:off x="57382" y="2143776"/>
            <a:ext cx="7588066" cy="923330"/>
          </a:xfrm>
          <a:prstGeom prst="rect">
            <a:avLst/>
          </a:prstGeom>
          <a:noFill/>
        </p:spPr>
        <p:txBody>
          <a:bodyPr wrap="square" rtlCol="0">
            <a:spAutoFit/>
          </a:bodyPr>
          <a:lstStyle/>
          <a:p>
            <a:r>
              <a:rPr lang="en-US" b="1" dirty="0">
                <a:latin typeface="Cambria Math" panose="02040503050406030204" pitchFamily="18" charset="0"/>
                <a:ea typeface="Cambria Math" panose="02040503050406030204" pitchFamily="18" charset="0"/>
              </a:rPr>
              <a:t>There are 2 main types of Documentation included in this Project which are :</a:t>
            </a:r>
          </a:p>
          <a:p>
            <a:r>
              <a:rPr lang="en-US" b="1" dirty="0">
                <a:latin typeface="Cambria Math" panose="02040503050406030204" pitchFamily="18" charset="0"/>
                <a:ea typeface="Cambria Math" panose="02040503050406030204" pitchFamily="18" charset="0"/>
              </a:rPr>
              <a:t>1- LSEPI + Terms and Conditions</a:t>
            </a:r>
          </a:p>
          <a:p>
            <a:r>
              <a:rPr lang="en-US" b="1" dirty="0">
                <a:latin typeface="Cambria Math" panose="02040503050406030204" pitchFamily="18" charset="0"/>
                <a:ea typeface="Cambria Math" panose="02040503050406030204" pitchFamily="18" charset="0"/>
              </a:rPr>
              <a:t>2- Quality Assurance Report </a:t>
            </a:r>
            <a:endParaRPr lang="en-GB" dirty="0"/>
          </a:p>
        </p:txBody>
      </p:sp>
      <p:sp>
        <p:nvSpPr>
          <p:cNvPr id="9" name="TextBox 8">
            <a:extLst>
              <a:ext uri="{FF2B5EF4-FFF2-40B4-BE49-F238E27FC236}">
                <a16:creationId xmlns:a16="http://schemas.microsoft.com/office/drawing/2014/main" id="{F152F2A8-9134-493B-9D58-C91240A6E8DD}"/>
              </a:ext>
            </a:extLst>
          </p:cNvPr>
          <p:cNvSpPr txBox="1"/>
          <p:nvPr/>
        </p:nvSpPr>
        <p:spPr>
          <a:xfrm>
            <a:off x="-175399" y="3164681"/>
            <a:ext cx="7795400" cy="3693319"/>
          </a:xfrm>
          <a:prstGeom prst="rect">
            <a:avLst/>
          </a:prstGeom>
          <a:noFill/>
        </p:spPr>
        <p:txBody>
          <a:bodyPr wrap="square">
            <a:spAutoFit/>
          </a:bodyPr>
          <a:lstStyle/>
          <a:p>
            <a:pPr marL="228600" indent="0">
              <a:buNone/>
            </a:pPr>
            <a:r>
              <a:rPr lang="en-GB" b="1" dirty="0"/>
              <a:t>One of the requirements of the project was to create a documentation which discusses the legal, social, ethical and professional issues which the project may have.</a:t>
            </a:r>
          </a:p>
          <a:p>
            <a:pPr marL="228600" indent="0">
              <a:buNone/>
            </a:pPr>
            <a:endParaRPr lang="en-GB" b="1" dirty="0"/>
          </a:p>
          <a:p>
            <a:pPr marL="228600" indent="0">
              <a:buNone/>
            </a:pPr>
            <a:r>
              <a:rPr lang="en-GB" b="1" dirty="0"/>
              <a:t>This revolved around areas such as whether or not the project complied with the law of the country it is based in</a:t>
            </a:r>
          </a:p>
          <a:p>
            <a:pPr marL="228600" indent="0">
              <a:buNone/>
            </a:pPr>
            <a:r>
              <a:rPr lang="en-GB" b="1" dirty="0"/>
              <a:t>as well as various other aspects.</a:t>
            </a:r>
          </a:p>
          <a:p>
            <a:pPr marL="228600" indent="0">
              <a:buNone/>
            </a:pPr>
            <a:endParaRPr lang="en-GB" b="1" dirty="0"/>
          </a:p>
          <a:p>
            <a:pPr marL="228600" indent="0">
              <a:buNone/>
            </a:pPr>
            <a:r>
              <a:rPr lang="en-GB" b="1" dirty="0"/>
              <a:t>In addition, the documentation also needed to contain the terms and conditions to ensure that all users were willing to comply to various requirements such as their data being processed in order to use the system.</a:t>
            </a:r>
          </a:p>
          <a:p>
            <a:endParaRPr lang="en-GB" b="1" dirty="0"/>
          </a:p>
        </p:txBody>
      </p:sp>
      <p:sp>
        <p:nvSpPr>
          <p:cNvPr id="11" name="TextBox 10">
            <a:extLst>
              <a:ext uri="{FF2B5EF4-FFF2-40B4-BE49-F238E27FC236}">
                <a16:creationId xmlns:a16="http://schemas.microsoft.com/office/drawing/2014/main" id="{F6F5BC63-A9AD-4386-9005-D0A86FF2CD87}"/>
              </a:ext>
            </a:extLst>
          </p:cNvPr>
          <p:cNvSpPr txBox="1"/>
          <p:nvPr/>
        </p:nvSpPr>
        <p:spPr>
          <a:xfrm>
            <a:off x="4082339" y="1352621"/>
            <a:ext cx="3497236" cy="830997"/>
          </a:xfrm>
          <a:prstGeom prst="rect">
            <a:avLst/>
          </a:prstGeom>
          <a:noFill/>
        </p:spPr>
        <p:txBody>
          <a:bodyPr wrap="square">
            <a:spAutoFit/>
          </a:bodyPr>
          <a:lstStyle/>
          <a:p>
            <a:r>
              <a:rPr lang="en-GB" sz="4800" b="1" u="sng" dirty="0">
                <a:latin typeface="Aharoni" panose="02010803020104030203" pitchFamily="2" charset="-79"/>
                <a:cs typeface="Aharoni" panose="02010803020104030203" pitchFamily="2" charset="-79"/>
              </a:rPr>
              <a:t>LSEPI + T&amp;C</a:t>
            </a:r>
          </a:p>
        </p:txBody>
      </p:sp>
      <p:pic>
        <p:nvPicPr>
          <p:cNvPr id="15" name="Picture 14" descr="Text, letter&#10;&#10;Description automatically generated">
            <a:extLst>
              <a:ext uri="{FF2B5EF4-FFF2-40B4-BE49-F238E27FC236}">
                <a16:creationId xmlns:a16="http://schemas.microsoft.com/office/drawing/2014/main" id="{B2AD5CEF-4D60-4386-9DB3-9146252AB4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19809" y="3627759"/>
            <a:ext cx="4335077" cy="3056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71DC0DFA-5A03-4E9F-A178-AFCE9F6C9D90}"/>
              </a:ext>
            </a:extLst>
          </p:cNvPr>
          <p:cNvSpPr txBox="1"/>
          <p:nvPr/>
        </p:nvSpPr>
        <p:spPr>
          <a:xfrm>
            <a:off x="10341798" y="0"/>
            <a:ext cx="6210886"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Saleh 30001162</a:t>
            </a:r>
            <a:endParaRPr lang="en-GB" dirty="0"/>
          </a:p>
        </p:txBody>
      </p:sp>
      <p:pic>
        <p:nvPicPr>
          <p:cNvPr id="4" name="Picture 3">
            <a:extLst>
              <a:ext uri="{FF2B5EF4-FFF2-40B4-BE49-F238E27FC236}">
                <a16:creationId xmlns:a16="http://schemas.microsoft.com/office/drawing/2014/main" id="{102E34E8-C652-494A-8253-BD0901713F81}"/>
              </a:ext>
            </a:extLst>
          </p:cNvPr>
          <p:cNvPicPr>
            <a:picLocks noChangeAspect="1"/>
          </p:cNvPicPr>
          <p:nvPr/>
        </p:nvPicPr>
        <p:blipFill rotWithShape="1">
          <a:blip r:embed="rId11"/>
          <a:srcRect l="33435" t="20560" r="34672" b="42323"/>
          <a:stretch/>
        </p:blipFill>
        <p:spPr>
          <a:xfrm>
            <a:off x="7729605" y="628895"/>
            <a:ext cx="4335076" cy="2837898"/>
          </a:xfrm>
          <a:prstGeom prst="rect">
            <a:avLst/>
          </a:prstGeom>
        </p:spPr>
      </p:pic>
      <p:pic>
        <p:nvPicPr>
          <p:cNvPr id="6" name="Recorded Sound">
            <a:hlinkClick r:id="" action="ppaction://media"/>
            <a:extLst>
              <a:ext uri="{FF2B5EF4-FFF2-40B4-BE49-F238E27FC236}">
                <a16:creationId xmlns:a16="http://schemas.microsoft.com/office/drawing/2014/main" id="{C80E2AC9-2FA9-4689-A21A-1601E8B6825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4256988" y="2590626"/>
            <a:ext cx="609600" cy="609600"/>
          </a:xfrm>
          <a:prstGeom prst="rect">
            <a:avLst/>
          </a:prstGeom>
        </p:spPr>
      </p:pic>
      <p:pic>
        <p:nvPicPr>
          <p:cNvPr id="8" name="Recorded Sound">
            <a:hlinkClick r:id="" action="ppaction://media"/>
            <a:extLst>
              <a:ext uri="{FF2B5EF4-FFF2-40B4-BE49-F238E27FC236}">
                <a16:creationId xmlns:a16="http://schemas.microsoft.com/office/drawing/2014/main" id="{44C7B056-BFC1-4225-AD75-9AB90A22A676}"/>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6760403" y="3642051"/>
            <a:ext cx="609600" cy="609600"/>
          </a:xfrm>
          <a:prstGeom prst="rect">
            <a:avLst/>
          </a:prstGeom>
        </p:spPr>
      </p:pic>
      <p:pic>
        <p:nvPicPr>
          <p:cNvPr id="10" name="Recorded Sound">
            <a:hlinkClick r:id="" action="ppaction://media"/>
            <a:extLst>
              <a:ext uri="{FF2B5EF4-FFF2-40B4-BE49-F238E27FC236}">
                <a16:creationId xmlns:a16="http://schemas.microsoft.com/office/drawing/2014/main" id="{6B911186-AE59-4E99-9EEC-6DF1EF516CF5}"/>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893749" y="4719186"/>
            <a:ext cx="609600" cy="609600"/>
          </a:xfrm>
          <a:prstGeom prst="rect">
            <a:avLst/>
          </a:prstGeom>
        </p:spPr>
      </p:pic>
      <p:pic>
        <p:nvPicPr>
          <p:cNvPr id="12" name="Recorded Sound">
            <a:hlinkClick r:id="" action="ppaction://media"/>
            <a:extLst>
              <a:ext uri="{FF2B5EF4-FFF2-40B4-BE49-F238E27FC236}">
                <a16:creationId xmlns:a16="http://schemas.microsoft.com/office/drawing/2014/main" id="{73386F9D-A73C-47E7-89F9-46C270E33681}"/>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3854996" y="6241991"/>
            <a:ext cx="609600" cy="609600"/>
          </a:xfrm>
          <a:prstGeom prst="rect">
            <a:avLst/>
          </a:prstGeom>
        </p:spPr>
      </p:pic>
    </p:spTree>
    <p:extLst>
      <p:ext uri="{BB962C8B-B14F-4D97-AF65-F5344CB8AC3E}">
        <p14:creationId xmlns:p14="http://schemas.microsoft.com/office/powerpoint/2010/main" val="1496854247"/>
      </p:ext>
    </p:extLst>
  </p:cSld>
  <p:clrMapOvr>
    <a:masterClrMapping/>
  </p:clrMapOvr>
  <p:transition spd="slow" advTm="3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5" fill="hold"/>
                                        <p:tgtEl>
                                          <p:spTgt spid="6"/>
                                        </p:tgtEl>
                                      </p:cBhvr>
                                    </p:cmd>
                                  </p:childTnLst>
                                </p:cTn>
                              </p:par>
                            </p:childTnLst>
                          </p:cTn>
                        </p:par>
                        <p:par>
                          <p:cTn id="7" fill="hold">
                            <p:stCondLst>
                              <p:cond delay="8485"/>
                            </p:stCondLst>
                            <p:childTnLst>
                              <p:par>
                                <p:cTn id="8" presetID="1" presetClass="mediacall" presetSubtype="0" fill="hold" nodeType="afterEffect">
                                  <p:stCondLst>
                                    <p:cond delay="0"/>
                                  </p:stCondLst>
                                  <p:childTnLst>
                                    <p:cmd type="call" cmd="playFrom(0.0)">
                                      <p:cBhvr>
                                        <p:cTn id="9" dur="12293" fill="hold"/>
                                        <p:tgtEl>
                                          <p:spTgt spid="8"/>
                                        </p:tgtEl>
                                      </p:cBhvr>
                                    </p:cmd>
                                  </p:childTnLst>
                                </p:cTn>
                              </p:par>
                            </p:childTnLst>
                          </p:cTn>
                        </p:par>
                        <p:par>
                          <p:cTn id="10" fill="hold">
                            <p:stCondLst>
                              <p:cond delay="20778"/>
                            </p:stCondLst>
                            <p:childTnLst>
                              <p:par>
                                <p:cTn id="11" presetID="1" presetClass="mediacall" presetSubtype="0" fill="hold" nodeType="afterEffect">
                                  <p:stCondLst>
                                    <p:cond delay="0"/>
                                  </p:stCondLst>
                                  <p:childTnLst>
                                    <p:cmd type="call" cmd="playFrom(0.0)">
                                      <p:cBhvr>
                                        <p:cTn id="12" dur="8485" fill="hold"/>
                                        <p:tgtEl>
                                          <p:spTgt spid="10"/>
                                        </p:tgtEl>
                                      </p:cBhvr>
                                    </p:cmd>
                                  </p:childTnLst>
                                </p:cTn>
                              </p:par>
                            </p:childTnLst>
                          </p:cTn>
                        </p:par>
                        <p:par>
                          <p:cTn id="13" fill="hold">
                            <p:stCondLst>
                              <p:cond delay="29263"/>
                            </p:stCondLst>
                            <p:childTnLst>
                              <p:par>
                                <p:cTn id="14" presetID="1" presetClass="mediacall" presetSubtype="0" fill="hold" nodeType="afterEffect">
                                  <p:stCondLst>
                                    <p:cond delay="0"/>
                                  </p:stCondLst>
                                  <p:childTnLst>
                                    <p:cmd type="call" cmd="playFrom(0.0)">
                                      <p:cBhvr>
                                        <p:cTn id="15" dur="120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8"/>
                </p:tgtEl>
              </p:cMediaNode>
            </p:audio>
            <p:audio>
              <p:cMediaNode vol="80000">
                <p:cTn id="18" fill="hold" display="0">
                  <p:stCondLst>
                    <p:cond delay="indefinite"/>
                  </p:stCondLst>
                  <p:endCondLst>
                    <p:cond evt="onStopAudio" delay="0">
                      <p:tgtEl>
                        <p:sldTgt/>
                      </p:tgtEl>
                    </p:cond>
                  </p:endCondLst>
                </p:cTn>
                <p:tgtEl>
                  <p:spTgt spid="10"/>
                </p:tgtEl>
              </p:cMediaNode>
            </p:audio>
            <p:audio>
              <p:cMediaNode vol="80000">
                <p:cTn id="19"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920A8B-F851-4114-9FBD-9D9A8C0E8DE1}"/>
              </a:ext>
            </a:extLst>
          </p:cNvPr>
          <p:cNvSpPr txBox="1"/>
          <p:nvPr/>
        </p:nvSpPr>
        <p:spPr>
          <a:xfrm>
            <a:off x="0" y="144606"/>
            <a:ext cx="7717872" cy="830997"/>
          </a:xfrm>
          <a:prstGeom prst="rect">
            <a:avLst/>
          </a:prstGeom>
          <a:noFill/>
        </p:spPr>
        <p:txBody>
          <a:bodyPr wrap="square">
            <a:spAutoFit/>
          </a:bodyPr>
          <a:lstStyle/>
          <a:p>
            <a:r>
              <a:rPr lang="en-GB" sz="4800" b="1" u="sng">
                <a:latin typeface="Aharoni" panose="02010803020104030203" pitchFamily="2" charset="-79"/>
                <a:cs typeface="Aharoni" panose="02010803020104030203" pitchFamily="2" charset="-79"/>
              </a:rPr>
              <a:t>LSEPI + T&amp;C Continued…..</a:t>
            </a:r>
            <a:endParaRPr lang="en-GB" sz="4800" b="1" u="sng"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42B3A553-04AB-4B0E-8B21-902D0E54A956}"/>
              </a:ext>
            </a:extLst>
          </p:cNvPr>
          <p:cNvSpPr txBox="1"/>
          <p:nvPr/>
        </p:nvSpPr>
        <p:spPr>
          <a:xfrm>
            <a:off x="0" y="875367"/>
            <a:ext cx="6862194" cy="6186309"/>
          </a:xfrm>
          <a:prstGeom prst="rect">
            <a:avLst/>
          </a:prstGeom>
          <a:noFill/>
        </p:spPr>
        <p:txBody>
          <a:bodyPr wrap="square" rtlCol="0">
            <a:spAutoFit/>
          </a:bodyPr>
          <a:lstStyle/>
          <a:p>
            <a:r>
              <a:rPr lang="en-GB" dirty="0"/>
              <a:t>For the terms and conditions, the users would need to </a:t>
            </a:r>
          </a:p>
          <a:p>
            <a:r>
              <a:rPr lang="en-GB" dirty="0"/>
              <a:t>agree to a variety of different requirements such as their</a:t>
            </a:r>
          </a:p>
          <a:p>
            <a:r>
              <a:rPr lang="en-GB" dirty="0"/>
              <a:t>data being processed and potentially used for marketing </a:t>
            </a:r>
          </a:p>
          <a:p>
            <a:r>
              <a:rPr lang="en-GB" dirty="0"/>
              <a:t>purposes. </a:t>
            </a:r>
          </a:p>
          <a:p>
            <a:endParaRPr lang="en-GB" dirty="0"/>
          </a:p>
          <a:p>
            <a:r>
              <a:rPr lang="en-GB" dirty="0"/>
              <a:t>Moreover, they would need to agree to not making any </a:t>
            </a:r>
          </a:p>
          <a:p>
            <a:r>
              <a:rPr lang="en-GB" dirty="0"/>
              <a:t>copies of the current system and would also have to agree to not making any modifications to the system. If any of these requirements are violated, the users could be prosecuted by the law of the country they are based in.</a:t>
            </a:r>
          </a:p>
          <a:p>
            <a:endParaRPr lang="en-GB" dirty="0"/>
          </a:p>
          <a:p>
            <a:r>
              <a:rPr lang="en-GB" dirty="0"/>
              <a:t>For the LSEPI Documentation, the legal aspects included whether or not the system complied with current laws in the country/ countries it is based in. The social aspects of the system revolved around how easy the system was to use and how eye-catching and appealing it is for users. </a:t>
            </a:r>
          </a:p>
          <a:p>
            <a:endParaRPr lang="en-GB" dirty="0"/>
          </a:p>
          <a:p>
            <a:r>
              <a:rPr lang="en-GB" dirty="0"/>
              <a:t>Finally, the ethical and professional aspects of the system revolved around how the group communicated throughout the development of this project. </a:t>
            </a:r>
          </a:p>
          <a:p>
            <a:endParaRPr lang="en-GB" dirty="0"/>
          </a:p>
          <a:p>
            <a:endParaRPr lang="en-GB" dirty="0"/>
          </a:p>
        </p:txBody>
      </p:sp>
      <p:pic>
        <p:nvPicPr>
          <p:cNvPr id="4" name="Picture 3">
            <a:extLst>
              <a:ext uri="{FF2B5EF4-FFF2-40B4-BE49-F238E27FC236}">
                <a16:creationId xmlns:a16="http://schemas.microsoft.com/office/drawing/2014/main" id="{B3B77026-01DD-474C-91DC-04DD55FEA79E}"/>
              </a:ext>
            </a:extLst>
          </p:cNvPr>
          <p:cNvPicPr>
            <a:picLocks noChangeAspect="1"/>
          </p:cNvPicPr>
          <p:nvPr/>
        </p:nvPicPr>
        <p:blipFill rotWithShape="1">
          <a:blip r:embed="rId10"/>
          <a:srcRect l="32175" t="15200" r="34675" b="10934"/>
          <a:stretch/>
        </p:blipFill>
        <p:spPr>
          <a:xfrm>
            <a:off x="7278237" y="144605"/>
            <a:ext cx="2698857" cy="3382731"/>
          </a:xfrm>
          <a:prstGeom prst="rect">
            <a:avLst/>
          </a:prstGeom>
        </p:spPr>
      </p:pic>
      <p:pic>
        <p:nvPicPr>
          <p:cNvPr id="5" name="Picture 4">
            <a:extLst>
              <a:ext uri="{FF2B5EF4-FFF2-40B4-BE49-F238E27FC236}">
                <a16:creationId xmlns:a16="http://schemas.microsoft.com/office/drawing/2014/main" id="{DC972A16-B8E7-438C-928E-40C7C4793561}"/>
              </a:ext>
            </a:extLst>
          </p:cNvPr>
          <p:cNvPicPr>
            <a:picLocks noChangeAspect="1"/>
          </p:cNvPicPr>
          <p:nvPr/>
        </p:nvPicPr>
        <p:blipFill rotWithShape="1">
          <a:blip r:embed="rId11"/>
          <a:srcRect l="30150" t="16667" r="31525" b="6933"/>
          <a:stretch/>
        </p:blipFill>
        <p:spPr>
          <a:xfrm>
            <a:off x="9295153" y="3527336"/>
            <a:ext cx="2841319" cy="3186058"/>
          </a:xfrm>
          <a:prstGeom prst="rect">
            <a:avLst/>
          </a:prstGeom>
        </p:spPr>
      </p:pic>
      <p:pic>
        <p:nvPicPr>
          <p:cNvPr id="22" name="Recorded Sound">
            <a:hlinkClick r:id="" action="ppaction://media"/>
            <a:extLst>
              <a:ext uri="{FF2B5EF4-FFF2-40B4-BE49-F238E27FC236}">
                <a16:creationId xmlns:a16="http://schemas.microsoft.com/office/drawing/2014/main" id="{A9598E9D-DD57-4545-A72B-28799828681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491223" y="1145718"/>
            <a:ext cx="609600" cy="609600"/>
          </a:xfrm>
          <a:prstGeom prst="rect">
            <a:avLst/>
          </a:prstGeom>
        </p:spPr>
      </p:pic>
      <p:pic>
        <p:nvPicPr>
          <p:cNvPr id="6" name="Recorded Sound">
            <a:hlinkClick r:id="" action="ppaction://media"/>
            <a:extLst>
              <a:ext uri="{FF2B5EF4-FFF2-40B4-BE49-F238E27FC236}">
                <a16:creationId xmlns:a16="http://schemas.microsoft.com/office/drawing/2014/main" id="{9D85980E-6350-42E3-8A1E-97FA719F069E}"/>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6275130" y="2950022"/>
            <a:ext cx="609600" cy="609600"/>
          </a:xfrm>
          <a:prstGeom prst="rect">
            <a:avLst/>
          </a:prstGeom>
        </p:spPr>
      </p:pic>
      <p:pic>
        <p:nvPicPr>
          <p:cNvPr id="9" name="Recorded Sound">
            <a:hlinkClick r:id="" action="ppaction://media"/>
            <a:extLst>
              <a:ext uri="{FF2B5EF4-FFF2-40B4-BE49-F238E27FC236}">
                <a16:creationId xmlns:a16="http://schemas.microsoft.com/office/drawing/2014/main" id="{50DC76A2-36F7-42C7-A2C6-8578B5BA3B54}"/>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6812954" y="6143642"/>
            <a:ext cx="609600" cy="609600"/>
          </a:xfrm>
          <a:prstGeom prst="rect">
            <a:avLst/>
          </a:prstGeom>
        </p:spPr>
      </p:pic>
      <p:pic>
        <p:nvPicPr>
          <p:cNvPr id="10" name="Recorded Sound">
            <a:hlinkClick r:id="" action="ppaction://media"/>
            <a:extLst>
              <a:ext uri="{FF2B5EF4-FFF2-40B4-BE49-F238E27FC236}">
                <a16:creationId xmlns:a16="http://schemas.microsoft.com/office/drawing/2014/main" id="{5F575FC1-FC71-432F-A7E6-1133ED178E55}"/>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6557394" y="4665238"/>
            <a:ext cx="609600" cy="609600"/>
          </a:xfrm>
          <a:prstGeom prst="rect">
            <a:avLst/>
          </a:prstGeom>
        </p:spPr>
      </p:pic>
    </p:spTree>
    <p:extLst>
      <p:ext uri="{BB962C8B-B14F-4D97-AF65-F5344CB8AC3E}">
        <p14:creationId xmlns:p14="http://schemas.microsoft.com/office/powerpoint/2010/main" val="2762351806"/>
      </p:ext>
    </p:extLst>
  </p:cSld>
  <p:clrMapOvr>
    <a:masterClrMapping/>
  </p:clrMapOvr>
  <p:transition spd="slow" advClick="0" advTm="3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6" fill="hold"/>
                                        <p:tgtEl>
                                          <p:spTgt spid="22"/>
                                        </p:tgtEl>
                                      </p:cBhvr>
                                    </p:cmd>
                                  </p:childTnLst>
                                </p:cTn>
                              </p:par>
                            </p:childTnLst>
                          </p:cTn>
                        </p:par>
                        <p:par>
                          <p:cTn id="7" fill="hold">
                            <p:stCondLst>
                              <p:cond delay="9646"/>
                            </p:stCondLst>
                            <p:childTnLst>
                              <p:par>
                                <p:cTn id="8" presetID="1" presetClass="mediacall" presetSubtype="0" fill="hold" nodeType="afterEffect">
                                  <p:stCondLst>
                                    <p:cond delay="0"/>
                                  </p:stCondLst>
                                  <p:childTnLst>
                                    <p:cmd type="call" cmd="playFrom(0.0)">
                                      <p:cBhvr>
                                        <p:cTn id="9" dur="12989" fill="hold"/>
                                        <p:tgtEl>
                                          <p:spTgt spid="6"/>
                                        </p:tgtEl>
                                      </p:cBhvr>
                                    </p:cmd>
                                  </p:childTnLst>
                                </p:cTn>
                              </p:par>
                            </p:childTnLst>
                          </p:cTn>
                        </p:par>
                        <p:par>
                          <p:cTn id="10" fill="hold">
                            <p:stCondLst>
                              <p:cond delay="22635"/>
                            </p:stCondLst>
                            <p:childTnLst>
                              <p:par>
                                <p:cTn id="11" presetID="1" presetClass="mediacall" presetSubtype="0" fill="hold" nodeType="afterEffect">
                                  <p:stCondLst>
                                    <p:cond delay="0"/>
                                  </p:stCondLst>
                                  <p:childTnLst>
                                    <p:cmd type="call" cmd="playFrom(0.0)">
                                      <p:cBhvr>
                                        <p:cTn id="12" dur="14592" fill="hold"/>
                                        <p:tgtEl>
                                          <p:spTgt spid="10"/>
                                        </p:tgtEl>
                                      </p:cBhvr>
                                    </p:cmd>
                                  </p:childTnLst>
                                </p:cTn>
                              </p:par>
                            </p:childTnLst>
                          </p:cTn>
                        </p:par>
                        <p:par>
                          <p:cTn id="13" fill="hold">
                            <p:stCondLst>
                              <p:cond delay="37227"/>
                            </p:stCondLst>
                            <p:childTnLst>
                              <p:par>
                                <p:cTn id="14" presetID="1" presetClass="mediacall" presetSubtype="0" fill="hold" nodeType="afterEffect">
                                  <p:stCondLst>
                                    <p:cond delay="0"/>
                                  </p:stCondLst>
                                  <p:childTnLst>
                                    <p:cmd type="call" cmd="playFrom(0.0)">
                                      <p:cBhvr>
                                        <p:cTn id="15" dur="813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2"/>
                </p:tgtEl>
              </p:cMediaNode>
            </p:audio>
            <p:audio>
              <p:cMediaNode vol="80000">
                <p:cTn id="17" fill="hold" display="0">
                  <p:stCondLst>
                    <p:cond delay="indefinite"/>
                  </p:stCondLst>
                  <p:endCondLst>
                    <p:cond evt="onStopAudio" delay="0">
                      <p:tgtEl>
                        <p:sldTgt/>
                      </p:tgtEl>
                    </p:cond>
                  </p:endCondLst>
                </p:cTn>
                <p:tgtEl>
                  <p:spTgt spid="6"/>
                </p:tgtEl>
              </p:cMediaNode>
            </p:audio>
            <p:audio>
              <p:cMediaNode vol="80000">
                <p:cTn id="18" fill="hold" display="0">
                  <p:stCondLst>
                    <p:cond delay="indefinite"/>
                  </p:stCondLst>
                  <p:endCondLst>
                    <p:cond evt="onStopAudio" delay="0">
                      <p:tgtEl>
                        <p:sldTgt/>
                      </p:tgtEl>
                    </p:cond>
                  </p:endCondLst>
                </p:cTn>
                <p:tgtEl>
                  <p:spTgt spid="10"/>
                </p:tgtEl>
              </p:cMediaNode>
            </p:audio>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6D687C-A84E-4F07-B45A-2FF51B7C0DBD}"/>
              </a:ext>
            </a:extLst>
          </p:cNvPr>
          <p:cNvSpPr txBox="1"/>
          <p:nvPr/>
        </p:nvSpPr>
        <p:spPr>
          <a:xfrm>
            <a:off x="3054625" y="411682"/>
            <a:ext cx="6950765" cy="707886"/>
          </a:xfrm>
          <a:prstGeom prst="rect">
            <a:avLst/>
          </a:prstGeom>
          <a:noFill/>
        </p:spPr>
        <p:txBody>
          <a:bodyPr wrap="square">
            <a:spAutoFit/>
          </a:bodyPr>
          <a:lstStyle/>
          <a:p>
            <a:r>
              <a:rPr lang="en-GB" sz="4000" b="1" u="sng" dirty="0">
                <a:latin typeface="Aharoni" panose="02010803020104030203" pitchFamily="2" charset="-79"/>
                <a:cs typeface="Aharoni" panose="02010803020104030203" pitchFamily="2" charset="-79"/>
              </a:rPr>
              <a:t>Quality Assurance Report </a:t>
            </a:r>
            <a:endParaRPr lang="en-GB" sz="4000" dirty="0"/>
          </a:p>
        </p:txBody>
      </p:sp>
      <p:sp>
        <p:nvSpPr>
          <p:cNvPr id="5" name="TextBox 4">
            <a:extLst>
              <a:ext uri="{FF2B5EF4-FFF2-40B4-BE49-F238E27FC236}">
                <a16:creationId xmlns:a16="http://schemas.microsoft.com/office/drawing/2014/main" id="{6593E258-E04A-48B2-9622-7D19C7560364}"/>
              </a:ext>
            </a:extLst>
          </p:cNvPr>
          <p:cNvSpPr txBox="1"/>
          <p:nvPr/>
        </p:nvSpPr>
        <p:spPr>
          <a:xfrm>
            <a:off x="165652" y="1639306"/>
            <a:ext cx="12026348" cy="707886"/>
          </a:xfrm>
          <a:prstGeom prst="rect">
            <a:avLst/>
          </a:prstGeom>
          <a:noFill/>
        </p:spPr>
        <p:txBody>
          <a:bodyPr wrap="square">
            <a:spAutoFit/>
          </a:bodyPr>
          <a:lstStyle/>
          <a:p>
            <a:r>
              <a:rPr lang="en-GB" sz="2000" b="1" dirty="0">
                <a:latin typeface="Cambria Math" panose="02040503050406030204" pitchFamily="18" charset="0"/>
                <a:ea typeface="Cambria Math" panose="02040503050406030204" pitchFamily="18" charset="0"/>
              </a:rPr>
              <a:t>Quality Assurance  is meeting the requirement, expectation, and needs of the customer is free from the defects, lacks and substantial variants. There are standards needs to follow to satisfy the customer requirements. </a:t>
            </a:r>
          </a:p>
        </p:txBody>
      </p:sp>
      <p:sp>
        <p:nvSpPr>
          <p:cNvPr id="7" name="TextBox 6">
            <a:extLst>
              <a:ext uri="{FF2B5EF4-FFF2-40B4-BE49-F238E27FC236}">
                <a16:creationId xmlns:a16="http://schemas.microsoft.com/office/drawing/2014/main" id="{97F28627-1CDE-4F75-BCE6-4096AFF35CD4}"/>
              </a:ext>
            </a:extLst>
          </p:cNvPr>
          <p:cNvSpPr txBox="1"/>
          <p:nvPr/>
        </p:nvSpPr>
        <p:spPr>
          <a:xfrm>
            <a:off x="10005390" y="42350"/>
            <a:ext cx="6116782" cy="369332"/>
          </a:xfrm>
          <a:prstGeom prst="rect">
            <a:avLst/>
          </a:prstGeom>
          <a:noFill/>
        </p:spPr>
        <p:txBody>
          <a:bodyPr wrap="square">
            <a:spAutoFit/>
          </a:bodyPr>
          <a:lstStyle/>
          <a:p>
            <a:r>
              <a:rPr lang="en-GB" i="1" dirty="0">
                <a:effectLst>
                  <a:glow rad="127000">
                    <a:schemeClr val="bg1"/>
                  </a:glow>
                  <a:outerShdw blurRad="50800" dist="50800" dir="5400000" algn="ctr" rotWithShape="0">
                    <a:schemeClr val="bg1"/>
                  </a:outerShdw>
                </a:effectLst>
                <a:latin typeface="Abadi" panose="020B0604020104020204" pitchFamily="34" charset="0"/>
                <a:ea typeface="Calibri" panose="020F0502020204030204" pitchFamily="34" charset="0"/>
                <a:cs typeface="Times New Roman" panose="02020603050405020304" pitchFamily="18" charset="0"/>
              </a:rPr>
              <a:t>Hossam 30008722 </a:t>
            </a:r>
            <a:endParaRPr lang="en-GB" dirty="0"/>
          </a:p>
        </p:txBody>
      </p:sp>
      <p:sp>
        <p:nvSpPr>
          <p:cNvPr id="10" name="TextBox 9">
            <a:extLst>
              <a:ext uri="{FF2B5EF4-FFF2-40B4-BE49-F238E27FC236}">
                <a16:creationId xmlns:a16="http://schemas.microsoft.com/office/drawing/2014/main" id="{CF335DA7-B80A-4751-BA83-AB732FF39E07}"/>
              </a:ext>
            </a:extLst>
          </p:cNvPr>
          <p:cNvSpPr txBox="1"/>
          <p:nvPr/>
        </p:nvSpPr>
        <p:spPr>
          <a:xfrm>
            <a:off x="165652" y="3051103"/>
            <a:ext cx="5062331" cy="2554545"/>
          </a:xfrm>
          <a:prstGeom prst="rect">
            <a:avLst/>
          </a:prstGeom>
          <a:noFill/>
        </p:spPr>
        <p:txBody>
          <a:bodyPr wrap="square">
            <a:spAutoFit/>
          </a:bodyPr>
          <a:lstStyle/>
          <a:p>
            <a:r>
              <a:rPr lang="en-GB" sz="2000" b="1" dirty="0">
                <a:latin typeface="Cambria Math" panose="02040503050406030204" pitchFamily="18" charset="0"/>
                <a:ea typeface="Cambria Math" panose="02040503050406030204" pitchFamily="18" charset="0"/>
              </a:rPr>
              <a:t>Most businesses utilize some form of quality assurance in production, from manufacturers of consumer packaged goods to software development companies. </a:t>
            </a:r>
          </a:p>
          <a:p>
            <a:endParaRPr lang="en-GB" sz="2000" b="1" dirty="0">
              <a:latin typeface="Cambria Math" panose="02040503050406030204" pitchFamily="18" charset="0"/>
              <a:ea typeface="Cambria Math" panose="02040503050406030204" pitchFamily="18" charset="0"/>
            </a:endParaRPr>
          </a:p>
          <a:p>
            <a:r>
              <a:rPr lang="en-GB" sz="2000" b="1" dirty="0">
                <a:latin typeface="Cambria Math" panose="02040503050406030204" pitchFamily="18" charset="0"/>
                <a:ea typeface="Cambria Math" panose="02040503050406030204" pitchFamily="18" charset="0"/>
              </a:rPr>
              <a:t>Some companies may even establish a quality assurance department with employees that focus solely on quality assurance.</a:t>
            </a:r>
          </a:p>
        </p:txBody>
      </p:sp>
      <p:pic>
        <p:nvPicPr>
          <p:cNvPr id="2" name="7">
            <a:hlinkClick r:id="" action="ppaction://media"/>
            <a:extLst>
              <a:ext uri="{FF2B5EF4-FFF2-40B4-BE49-F238E27FC236}">
                <a16:creationId xmlns:a16="http://schemas.microsoft.com/office/drawing/2014/main" id="{74162AE1-C333-4BC5-96CC-5EECC92B05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7544" y="497460"/>
            <a:ext cx="609600" cy="609600"/>
          </a:xfrm>
          <a:prstGeom prst="rect">
            <a:avLst/>
          </a:prstGeom>
        </p:spPr>
      </p:pic>
      <p:pic>
        <p:nvPicPr>
          <p:cNvPr id="2050" name="Picture 2">
            <a:extLst>
              <a:ext uri="{FF2B5EF4-FFF2-40B4-BE49-F238E27FC236}">
                <a16:creationId xmlns:a16="http://schemas.microsoft.com/office/drawing/2014/main" id="{A54733FE-7559-4F7B-8FA9-F3AA19EA5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339" y="2858093"/>
            <a:ext cx="6390862" cy="3588225"/>
          </a:xfrm>
          <a:prstGeom prst="rect">
            <a:avLst/>
          </a:prstGeom>
          <a:ln w="762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187563"/>
      </p:ext>
    </p:extLst>
  </p:cSld>
  <p:clrMapOvr>
    <a:masterClrMapping/>
  </p:clrMapOvr>
  <p:transition spd="slow" advTm="2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671DB3B63C9748BD4D6BC14F2FDB21" ma:contentTypeVersion="11" ma:contentTypeDescription="Create a new document." ma:contentTypeScope="" ma:versionID="8b0b1c93339dc10a23925c6a218c4d0d">
  <xsd:schema xmlns:xsd="http://www.w3.org/2001/XMLSchema" xmlns:xs="http://www.w3.org/2001/XMLSchema" xmlns:p="http://schemas.microsoft.com/office/2006/metadata/properties" xmlns:ns3="7701aced-2596-4a86-a6da-8a602ae2136c" xmlns:ns4="d4184197-7056-42ee-8d94-84d96428bdf3" targetNamespace="http://schemas.microsoft.com/office/2006/metadata/properties" ma:root="true" ma:fieldsID="eeac558dedb870ad3dcc0107da51de9f" ns3:_="" ns4:_="">
    <xsd:import namespace="7701aced-2596-4a86-a6da-8a602ae2136c"/>
    <xsd:import namespace="d4184197-7056-42ee-8d94-84d96428bdf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01aced-2596-4a86-a6da-8a602ae213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184197-7056-42ee-8d94-84d96428bdf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E1F351-5FC9-400D-86F8-71D365F01363}">
  <ds:schemaRefs>
    <ds:schemaRef ds:uri="http://schemas.microsoft.com/sharepoint/v3/contenttype/forms"/>
  </ds:schemaRefs>
</ds:datastoreItem>
</file>

<file path=customXml/itemProps2.xml><?xml version="1.0" encoding="utf-8"?>
<ds:datastoreItem xmlns:ds="http://schemas.openxmlformats.org/officeDocument/2006/customXml" ds:itemID="{421C85B3-28D2-4D70-9F2D-812E8358A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01aced-2596-4a86-a6da-8a602ae2136c"/>
    <ds:schemaRef ds:uri="d4184197-7056-42ee-8d94-84d96428bd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DB615F-2661-4354-9F90-1631E7FE4732}">
  <ds:schemaRefs>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d4184197-7056-42ee-8d94-84d96428bdf3"/>
    <ds:schemaRef ds:uri="7701aced-2596-4a86-a6da-8a602ae2136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910</TotalTime>
  <Words>922</Words>
  <Application>Microsoft Office PowerPoint</Application>
  <PresentationFormat>Widescreen</PresentationFormat>
  <Paragraphs>126</Paragraphs>
  <Slides>15</Slides>
  <Notes>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vt:lpstr>
      <vt:lpstr>Aharoni</vt:lpstr>
      <vt:lpstr>Arial</vt:lpstr>
      <vt:lpstr>Calibri</vt:lpstr>
      <vt:lpstr>Cambria Math</vt:lpstr>
      <vt:lpstr>Century Gothic</vt:lpstr>
      <vt:lpstr>Wingdings 3</vt:lpstr>
      <vt:lpstr>Slice</vt:lpstr>
      <vt:lpstr>Recruitment and Training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Zaidi S Z R (FCES)</dc:creator>
  <cp:lastModifiedBy>Kerri-Anne O'Brien</cp:lastModifiedBy>
  <cp:revision>32</cp:revision>
  <dcterms:created xsi:type="dcterms:W3CDTF">2020-11-19T17:18:22Z</dcterms:created>
  <dcterms:modified xsi:type="dcterms:W3CDTF">2020-11-29T23:28:03Z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0x01010070671DB3B63C9748BD4D6BC14F2FDB21</vt:lpwstr>
  </property>
</Properties>
</file>